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256" r:id="rId2"/>
    <p:sldId id="265" r:id="rId3"/>
    <p:sldId id="259" r:id="rId4"/>
    <p:sldId id="266" r:id="rId5"/>
    <p:sldId id="293" r:id="rId6"/>
    <p:sldId id="275" r:id="rId7"/>
    <p:sldId id="294" r:id="rId8"/>
    <p:sldId id="295" r:id="rId9"/>
    <p:sldId id="296" r:id="rId10"/>
    <p:sldId id="297" r:id="rId11"/>
    <p:sldId id="291" r:id="rId12"/>
    <p:sldId id="282" r:id="rId13"/>
    <p:sldId id="280" r:id="rId14"/>
    <p:sldId id="286" r:id="rId15"/>
    <p:sldId id="279" r:id="rId16"/>
    <p:sldId id="292" r:id="rId17"/>
    <p:sldId id="287" r:id="rId18"/>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51" autoAdjust="0"/>
    <p:restoredTop sz="94660"/>
  </p:normalViewPr>
  <p:slideViewPr>
    <p:cSldViewPr>
      <p:cViewPr>
        <p:scale>
          <a:sx n="104" d="100"/>
          <a:sy n="104" d="100"/>
        </p:scale>
        <p:origin x="-748" y="384"/>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DA78AC3F-3C50-42CD-95C6-242DF2B7ACD7}" type="datetimeFigureOut">
              <a:rPr lang="de-DE" smtClean="0"/>
              <a:t>07.09.2023</a:t>
            </a:fld>
            <a:endParaRPr lang="de-DE"/>
          </a:p>
        </p:txBody>
      </p:sp>
      <p:sp>
        <p:nvSpPr>
          <p:cNvPr id="4" name="Fußzeilenplatzhalt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1CB0B39A-F4CD-4562-9325-DEBD5BBE05D9}" type="slidenum">
              <a:rPr lang="de-DE" smtClean="0"/>
              <a:t>‹Nr.›</a:t>
            </a:fld>
            <a:endParaRPr lang="de-DE"/>
          </a:p>
        </p:txBody>
      </p:sp>
    </p:spTree>
    <p:extLst>
      <p:ext uri="{BB962C8B-B14F-4D97-AF65-F5344CB8AC3E}">
        <p14:creationId xmlns:p14="http://schemas.microsoft.com/office/powerpoint/2010/main" val="1407462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DDE8AB6-D877-4DA7-BC17-16451E98D6F7}" type="datetimeFigureOut">
              <a:rPr lang="de-DE" smtClean="0"/>
              <a:t>07.09.2023</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A382951-0F7E-4681-AAA6-5A8542741C02}" type="slidenum">
              <a:rPr lang="de-DE" smtClean="0"/>
              <a:t>‹Nr.›</a:t>
            </a:fld>
            <a:endParaRPr lang="de-DE"/>
          </a:p>
        </p:txBody>
      </p:sp>
    </p:spTree>
    <p:extLst>
      <p:ext uri="{BB962C8B-B14F-4D97-AF65-F5344CB8AC3E}">
        <p14:creationId xmlns:p14="http://schemas.microsoft.com/office/powerpoint/2010/main" val="3628440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soft-skills.com/sozialkompetenz/teamfaehigkeit/teamwork.php"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www.soft-skills.com/sozialkompetenz/kritikkompetenz/feedback.php" TargetMode="External"/><Relationship Id="rId4" Type="http://schemas.openxmlformats.org/officeDocument/2006/relationships/hyperlink" Target="http://www.soft-skills.com/sozialkompetenz/empathie/einfuehlungsvermoegen.php"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A382951-0F7E-4681-AAA6-5A8542741C02}" type="slidenum">
              <a:rPr lang="de-DE" smtClean="0"/>
              <a:t>1</a:t>
            </a:fld>
            <a:endParaRPr lang="de-DE"/>
          </a:p>
        </p:txBody>
      </p:sp>
    </p:spTree>
    <p:extLst>
      <p:ext uri="{BB962C8B-B14F-4D97-AF65-F5344CB8AC3E}">
        <p14:creationId xmlns:p14="http://schemas.microsoft.com/office/powerpoint/2010/main" val="3394501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 Viele neue Dinge über die Arbeit der Mitschüler hören</a:t>
            </a:r>
          </a:p>
        </p:txBody>
      </p:sp>
      <p:sp>
        <p:nvSpPr>
          <p:cNvPr id="4" name="Foliennummernplatzhalter 3"/>
          <p:cNvSpPr>
            <a:spLocks noGrp="1"/>
          </p:cNvSpPr>
          <p:nvPr>
            <p:ph type="sldNum" sz="quarter" idx="10"/>
          </p:nvPr>
        </p:nvSpPr>
        <p:spPr/>
        <p:txBody>
          <a:bodyPr/>
          <a:lstStyle/>
          <a:p>
            <a:fld id="{EA382951-0F7E-4681-AAA6-5A8542741C02}" type="slidenum">
              <a:rPr lang="de-DE" smtClean="0"/>
              <a:t>11</a:t>
            </a:fld>
            <a:endParaRPr lang="de-DE"/>
          </a:p>
        </p:txBody>
      </p:sp>
    </p:spTree>
    <p:extLst>
      <p:ext uri="{BB962C8B-B14F-4D97-AF65-F5344CB8AC3E}">
        <p14:creationId xmlns:p14="http://schemas.microsoft.com/office/powerpoint/2010/main" val="4059949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A382951-0F7E-4681-AAA6-5A8542741C02}" type="slidenum">
              <a:rPr lang="de-DE" smtClean="0"/>
              <a:t>15</a:t>
            </a:fld>
            <a:endParaRPr lang="de-DE"/>
          </a:p>
        </p:txBody>
      </p:sp>
    </p:spTree>
    <p:extLst>
      <p:ext uri="{BB962C8B-B14F-4D97-AF65-F5344CB8AC3E}">
        <p14:creationId xmlns:p14="http://schemas.microsoft.com/office/powerpoint/2010/main" val="3332276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A382951-0F7E-4681-AAA6-5A8542741C02}" type="slidenum">
              <a:rPr lang="de-DE" smtClean="0"/>
              <a:t>17</a:t>
            </a:fld>
            <a:endParaRPr lang="de-DE"/>
          </a:p>
        </p:txBody>
      </p:sp>
    </p:spTree>
    <p:extLst>
      <p:ext uri="{BB962C8B-B14F-4D97-AF65-F5344CB8AC3E}">
        <p14:creationId xmlns:p14="http://schemas.microsoft.com/office/powerpoint/2010/main" val="3394501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A382951-0F7E-4681-AAA6-5A8542741C02}" type="slidenum">
              <a:rPr lang="de-DE" smtClean="0"/>
              <a:t>2</a:t>
            </a:fld>
            <a:endParaRPr lang="de-DE"/>
          </a:p>
        </p:txBody>
      </p:sp>
    </p:spTree>
    <p:extLst>
      <p:ext uri="{BB962C8B-B14F-4D97-AF65-F5344CB8AC3E}">
        <p14:creationId xmlns:p14="http://schemas.microsoft.com/office/powerpoint/2010/main" val="1172639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Soziale Kompetenz (Sozialkompetenz)</a:t>
            </a:r>
            <a:r>
              <a:rPr lang="de-DE" dirty="0"/>
              <a:t> ist Ihre Fähigkeit, souverän, einfühlsam, fair und konstruktiv mit Ihren Mitmenschen umzugehen. Dazu gehört Ihre </a:t>
            </a:r>
            <a:r>
              <a:rPr lang="de-DE" dirty="0">
                <a:hlinkClick r:id="rId3"/>
              </a:rPr>
              <a:t>Teamfähigkeit</a:t>
            </a:r>
            <a:r>
              <a:rPr lang="de-DE" dirty="0"/>
              <a:t>, Ihre Fähigkeit zu </a:t>
            </a:r>
            <a:r>
              <a:rPr lang="de-DE" dirty="0">
                <a:hlinkClick r:id="rId4"/>
              </a:rPr>
              <a:t>Empathie</a:t>
            </a:r>
            <a:r>
              <a:rPr lang="de-DE" dirty="0"/>
              <a:t>, d.h. sich in andere hineinzuversetzen und einzufühlen, sowie das konstruktive Lösen von Konflikten. Zu sozialer Kompetenz gehört Ihre Bereitschaft zu Kooperation mit Menschen, Rücksicht auf Ihre Umwelt und Mitmenschen zu nehmen sowie ehrlich und verlässlich gegenüber anderen aufzutreten und zu handeln. Entscheidend ist der emotional intelligente Umgang mit Gefühlen und Stimmungen, vor allen Dingen Ihre eigenen Gefühle konstruktiv in der Interaktion mit anderen zu leiten und deren Gefühle und Stimmungen wahrnehmen und auf sie eingehen zu können. Ihre soziale Kompetenz drückt sich auch darin aus, wie weit Sie in der Lage sind, Ihren Mitmenschen konstruktives Feedback zu geben und selbst Feedback und vor allem </a:t>
            </a:r>
            <a:r>
              <a:rPr lang="de-DE" dirty="0">
                <a:hlinkClick r:id="rId5"/>
              </a:rPr>
              <a:t>Kritik anzunehmen</a:t>
            </a:r>
            <a:r>
              <a:rPr lang="de-DE" dirty="0"/>
              <a:t>. </a:t>
            </a:r>
          </a:p>
        </p:txBody>
      </p:sp>
      <p:sp>
        <p:nvSpPr>
          <p:cNvPr id="4" name="Foliennummernplatzhalter 3"/>
          <p:cNvSpPr>
            <a:spLocks noGrp="1"/>
          </p:cNvSpPr>
          <p:nvPr>
            <p:ph type="sldNum" sz="quarter" idx="10"/>
          </p:nvPr>
        </p:nvSpPr>
        <p:spPr/>
        <p:txBody>
          <a:bodyPr/>
          <a:lstStyle/>
          <a:p>
            <a:fld id="{EA382951-0F7E-4681-AAA6-5A8542741C02}" type="slidenum">
              <a:rPr lang="de-DE" smtClean="0"/>
              <a:t>3</a:t>
            </a:fld>
            <a:endParaRPr lang="de-DE"/>
          </a:p>
        </p:txBody>
      </p:sp>
    </p:spTree>
    <p:extLst>
      <p:ext uri="{BB962C8B-B14F-4D97-AF65-F5344CB8AC3E}">
        <p14:creationId xmlns:p14="http://schemas.microsoft.com/office/powerpoint/2010/main" val="1254244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A382951-0F7E-4681-AAA6-5A8542741C02}" type="slidenum">
              <a:rPr lang="de-DE" smtClean="0"/>
              <a:t>4</a:t>
            </a:fld>
            <a:endParaRPr lang="de-DE"/>
          </a:p>
        </p:txBody>
      </p:sp>
    </p:spTree>
    <p:extLst>
      <p:ext uri="{BB962C8B-B14F-4D97-AF65-F5344CB8AC3E}">
        <p14:creationId xmlns:p14="http://schemas.microsoft.com/office/powerpoint/2010/main" val="2264853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A382951-0F7E-4681-AAA6-5A8542741C02}" type="slidenum">
              <a:rPr lang="de-DE" smtClean="0"/>
              <a:t>5</a:t>
            </a:fld>
            <a:endParaRPr lang="de-DE"/>
          </a:p>
        </p:txBody>
      </p:sp>
    </p:spTree>
    <p:extLst>
      <p:ext uri="{BB962C8B-B14F-4D97-AF65-F5344CB8AC3E}">
        <p14:creationId xmlns:p14="http://schemas.microsoft.com/office/powerpoint/2010/main" val="3358724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A382951-0F7E-4681-AAA6-5A8542741C02}" type="slidenum">
              <a:rPr lang="de-DE" smtClean="0"/>
              <a:t>6</a:t>
            </a:fld>
            <a:endParaRPr lang="de-DE"/>
          </a:p>
        </p:txBody>
      </p:sp>
    </p:spTree>
    <p:extLst>
      <p:ext uri="{BB962C8B-B14F-4D97-AF65-F5344CB8AC3E}">
        <p14:creationId xmlns:p14="http://schemas.microsoft.com/office/powerpoint/2010/main" val="2279406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A382951-0F7E-4681-AAA6-5A8542741C02}" type="slidenum">
              <a:rPr lang="de-DE" smtClean="0"/>
              <a:t>8</a:t>
            </a:fld>
            <a:endParaRPr lang="de-DE"/>
          </a:p>
        </p:txBody>
      </p:sp>
    </p:spTree>
    <p:extLst>
      <p:ext uri="{BB962C8B-B14F-4D97-AF65-F5344CB8AC3E}">
        <p14:creationId xmlns:p14="http://schemas.microsoft.com/office/powerpoint/2010/main" val="180471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A382951-0F7E-4681-AAA6-5A8542741C02}" type="slidenum">
              <a:rPr lang="de-DE" smtClean="0"/>
              <a:t>9</a:t>
            </a:fld>
            <a:endParaRPr lang="de-DE"/>
          </a:p>
        </p:txBody>
      </p:sp>
    </p:spTree>
    <p:extLst>
      <p:ext uri="{BB962C8B-B14F-4D97-AF65-F5344CB8AC3E}">
        <p14:creationId xmlns:p14="http://schemas.microsoft.com/office/powerpoint/2010/main" val="159098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A382951-0F7E-4681-AAA6-5A8542741C02}" type="slidenum">
              <a:rPr lang="de-DE" smtClean="0">
                <a:solidFill>
                  <a:prstClr val="black"/>
                </a:solidFill>
              </a:rPr>
              <a:pPr/>
              <a:t>10</a:t>
            </a:fld>
            <a:endParaRPr lang="de-DE">
              <a:solidFill>
                <a:prstClr val="black"/>
              </a:solidFill>
            </a:endParaRPr>
          </a:p>
        </p:txBody>
      </p:sp>
    </p:spTree>
    <p:extLst>
      <p:ext uri="{BB962C8B-B14F-4D97-AF65-F5344CB8AC3E}">
        <p14:creationId xmlns:p14="http://schemas.microsoft.com/office/powerpoint/2010/main" val="2694370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de-DE"/>
              <a:t>Titelmasterformat durch Klicken bearbeiten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en-US" dirty="0"/>
          </a:p>
        </p:txBody>
      </p:sp>
      <p:sp>
        <p:nvSpPr>
          <p:cNvPr id="7" name="Date Placeholder 6"/>
          <p:cNvSpPr>
            <a:spLocks noGrp="1"/>
          </p:cNvSpPr>
          <p:nvPr>
            <p:ph type="dt" sz="half" idx="10"/>
          </p:nvPr>
        </p:nvSpPr>
        <p:spPr/>
        <p:txBody>
          <a:bodyPr/>
          <a:lstStyle/>
          <a:p>
            <a:fld id="{4907A1C0-E613-40E3-B3F5-E96034A52D42}" type="datetimeFigureOut">
              <a:rPr lang="de-DE" smtClean="0"/>
              <a:t>07.09.2023</a:t>
            </a:fld>
            <a:endParaRPr lang="de-DE"/>
          </a:p>
        </p:txBody>
      </p:sp>
      <p:sp>
        <p:nvSpPr>
          <p:cNvPr id="8" name="Slide Number Placeholder 7"/>
          <p:cNvSpPr>
            <a:spLocks noGrp="1"/>
          </p:cNvSpPr>
          <p:nvPr>
            <p:ph type="sldNum" sz="quarter" idx="11"/>
          </p:nvPr>
        </p:nvSpPr>
        <p:spPr/>
        <p:txBody>
          <a:bodyPr/>
          <a:lstStyle/>
          <a:p>
            <a:fld id="{2E163993-30FD-490C-ADF3-0C4ADC85BA2E}" type="slidenum">
              <a:rPr lang="de-DE" smtClean="0"/>
              <a:t>‹Nr.›</a:t>
            </a:fld>
            <a:endParaRPr lang="de-DE"/>
          </a:p>
        </p:txBody>
      </p:sp>
      <p:sp>
        <p:nvSpPr>
          <p:cNvPr id="9" name="Footer Placeholder 8"/>
          <p:cNvSpPr>
            <a:spLocks noGrp="1"/>
          </p:cNvSpPr>
          <p:nvPr>
            <p:ph type="ftr" sz="quarter" idx="12"/>
          </p:nvPr>
        </p:nvSpPr>
        <p:spPr/>
        <p:txBody>
          <a:bodyPr/>
          <a:lstStyle/>
          <a:p>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4907A1C0-E613-40E3-B3F5-E96034A52D42}" type="datetimeFigureOut">
              <a:rPr lang="de-DE" smtClean="0"/>
              <a:t>07.09.2023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E163993-30FD-490C-ADF3-0C4ADC85BA2E}" type="slidenum">
              <a:rPr lang="de-DE" smtClean="0"/>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4907A1C0-E613-40E3-B3F5-E96034A52D42}" type="datetimeFigureOut">
              <a:rPr lang="de-DE" smtClean="0"/>
              <a:t>07.09.2023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E163993-30FD-490C-ADF3-0C4ADC85BA2E}" type="slidenum">
              <a:rPr lang="de-DE" smtClean="0"/>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907A1C0-E613-40E3-B3F5-E96034A52D42}" type="datetimeFigureOut">
              <a:rPr lang="de-DE" smtClean="0"/>
              <a:t>07.09.2023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E163993-30FD-490C-ADF3-0C4ADC85BA2E}" type="slidenum">
              <a:rPr lang="de-DE" smtClean="0"/>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de-DE"/>
              <a:t>Titelmasterformat durch Klicken bearbeiten</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fld id="{4907A1C0-E613-40E3-B3F5-E96034A52D42}" type="datetimeFigureOut">
              <a:rPr lang="de-DE" smtClean="0"/>
              <a:t>07.09.2023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E163993-30FD-490C-ADF3-0C4ADC85BA2E}" type="slidenum">
              <a:rPr lang="de-DE" smtClean="0"/>
              <a:t>‹Nr.›</a:t>
            </a:fld>
            <a:endParaRPr lang="de-DE"/>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4907A1C0-E613-40E3-B3F5-E96034A52D42}" type="datetimeFigureOut">
              <a:rPr lang="de-DE" smtClean="0"/>
              <a:t>07.09.2023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2E163993-30FD-490C-ADF3-0C4ADC85BA2E}" type="slidenum">
              <a:rPr lang="de-DE" smtClean="0"/>
              <a:t>‹Nr.›</a:t>
            </a:fld>
            <a:endParaRPr lang="de-DE"/>
          </a:p>
        </p:txBody>
      </p:sp>
      <p:sp>
        <p:nvSpPr>
          <p:cNvPr id="9" name="Content Placeholder 8"/>
          <p:cNvSpPr>
            <a:spLocks noGrp="1"/>
          </p:cNvSpPr>
          <p:nvPr>
            <p:ph sz="quarter" idx="13"/>
          </p:nvPr>
        </p:nvSpPr>
        <p:spPr>
          <a:xfrm>
            <a:off x="365760" y="1600200"/>
            <a:ext cx="4041648" cy="452628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Titelmasterformat durch Klicken bearbeiten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7" name="Date Placeholder 6"/>
          <p:cNvSpPr>
            <a:spLocks noGrp="1"/>
          </p:cNvSpPr>
          <p:nvPr>
            <p:ph type="dt" sz="half" idx="10"/>
          </p:nvPr>
        </p:nvSpPr>
        <p:spPr/>
        <p:txBody>
          <a:bodyPr/>
          <a:lstStyle/>
          <a:p>
            <a:fld id="{4907A1C0-E613-40E3-B3F5-E96034A52D42}" type="datetimeFigureOut">
              <a:rPr lang="de-DE" smtClean="0"/>
              <a:t>07.09.2023</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2E163993-30FD-490C-ADF3-0C4ADC85BA2E}" type="slidenum">
              <a:rPr lang="de-DE" smtClean="0"/>
              <a:t>‹Nr.›</a:t>
            </a:fld>
            <a:endParaRPr lang="de-DE"/>
          </a:p>
        </p:txBody>
      </p:sp>
      <p:sp>
        <p:nvSpPr>
          <p:cNvPr id="11" name="Content Placeholder 10"/>
          <p:cNvSpPr>
            <a:spLocks noGrp="1"/>
          </p:cNvSpPr>
          <p:nvPr>
            <p:ph sz="quarter" idx="13"/>
          </p:nvPr>
        </p:nvSpPr>
        <p:spPr>
          <a:xfrm>
            <a:off x="457200" y="2212848"/>
            <a:ext cx="4041648" cy="3913632"/>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4907A1C0-E613-40E3-B3F5-E96034A52D42}" type="datetimeFigureOut">
              <a:rPr lang="de-DE" smtClean="0"/>
              <a:t>07.09.2023</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2E163993-30FD-490C-ADF3-0C4ADC85BA2E}" type="slidenum">
              <a:rPr lang="de-DE" smtClean="0"/>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07A1C0-E613-40E3-B3F5-E96034A52D42}" type="datetimeFigureOut">
              <a:rPr lang="de-DE" smtClean="0"/>
              <a:t>07.09.2023</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2E163993-30FD-490C-ADF3-0C4ADC85BA2E}" type="slidenum">
              <a:rPr lang="de-DE" smtClean="0"/>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de-DE"/>
              <a:t>Titelmasterformat durch Klicken bearbeiten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e Placeholder 4"/>
          <p:cNvSpPr>
            <a:spLocks noGrp="1"/>
          </p:cNvSpPr>
          <p:nvPr>
            <p:ph type="dt" sz="half" idx="10"/>
          </p:nvPr>
        </p:nvSpPr>
        <p:spPr/>
        <p:txBody>
          <a:bodyPr/>
          <a:lstStyle/>
          <a:p>
            <a:fld id="{4907A1C0-E613-40E3-B3F5-E96034A52D42}" type="datetimeFigureOut">
              <a:rPr lang="de-DE" smtClean="0"/>
              <a:t>07.09.2023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2E163993-30FD-490C-ADF3-0C4ADC85BA2E}" type="slidenum">
              <a:rPr lang="de-DE" smtClean="0"/>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de-DE"/>
              <a:t>Titelmasterformat durch Klicken bearbeiten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e Placeholder 4"/>
          <p:cNvSpPr>
            <a:spLocks noGrp="1"/>
          </p:cNvSpPr>
          <p:nvPr>
            <p:ph type="dt" sz="half" idx="10"/>
          </p:nvPr>
        </p:nvSpPr>
        <p:spPr/>
        <p:txBody>
          <a:bodyPr/>
          <a:lstStyle/>
          <a:p>
            <a:fld id="{4907A1C0-E613-40E3-B3F5-E96034A52D42}" type="datetimeFigureOut">
              <a:rPr lang="de-DE" smtClean="0"/>
              <a:t>07.09.2023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2E163993-30FD-490C-ADF3-0C4ADC85BA2E}" type="slidenum">
              <a:rPr lang="de-DE" smtClean="0"/>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de-DE"/>
              <a:t>Titelmasterformat durch Klicken bearbeiten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4907A1C0-E613-40E3-B3F5-E96034A52D42}" type="datetimeFigureOut">
              <a:rPr lang="de-DE" smtClean="0"/>
              <a:t>07.09.2023</a:t>
            </a:fld>
            <a:endParaRPr lang="de-DE"/>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de-DE"/>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2E163993-30FD-490C-ADF3-0C4ADC85BA2E}" type="slidenum">
              <a:rPr lang="de-DE" smtClean="0"/>
              <a:t>‹Nr.›</a:t>
            </a:fld>
            <a:endParaRPr lang="de-DE"/>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p:txBody>
          <a:bodyPr/>
          <a:lstStyle/>
          <a:p>
            <a:endParaRPr lang="de-DE"/>
          </a:p>
        </p:txBody>
      </p:sp>
      <p:pic>
        <p:nvPicPr>
          <p:cNvPr id="1026" name="Picture 2" descr="C:\Users\Daniela Quiram\Desktop\SozVer\Stick Thomas\Handbuch Pilotwoche\logo.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260648"/>
            <a:ext cx="6656891" cy="6410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1104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404664"/>
            <a:ext cx="8229600" cy="1195536"/>
          </a:xfrm>
        </p:spPr>
        <p:txBody>
          <a:bodyPr/>
          <a:lstStyle/>
          <a:p>
            <a:r>
              <a:rPr lang="de-DE" sz="4400" dirty="0" smtClean="0"/>
              <a:t>Besonderheiten: Interne Dienste</a:t>
            </a:r>
            <a:br>
              <a:rPr lang="de-DE" sz="4400" dirty="0" smtClean="0"/>
            </a:br>
            <a:r>
              <a:rPr lang="de-DE" sz="3200" dirty="0" smtClean="0"/>
              <a:t>Leitung einer AG</a:t>
            </a:r>
            <a:endParaRPr lang="de-DE" sz="3200" dirty="0"/>
          </a:p>
        </p:txBody>
      </p:sp>
      <p:sp>
        <p:nvSpPr>
          <p:cNvPr id="3" name="Inhaltsplatzhalter 2"/>
          <p:cNvSpPr>
            <a:spLocks noGrp="1"/>
          </p:cNvSpPr>
          <p:nvPr>
            <p:ph idx="1"/>
          </p:nvPr>
        </p:nvSpPr>
        <p:spPr>
          <a:xfrm>
            <a:off x="251520" y="1412776"/>
            <a:ext cx="8892480" cy="5445224"/>
          </a:xfrm>
        </p:spPr>
        <p:txBody>
          <a:bodyPr>
            <a:normAutofit/>
          </a:bodyPr>
          <a:lstStyle/>
          <a:p>
            <a:endParaRPr lang="de-DE" dirty="0" smtClean="0"/>
          </a:p>
          <a:p>
            <a:pPr lvl="1">
              <a:lnSpc>
                <a:spcPct val="150000"/>
              </a:lnSpc>
            </a:pPr>
            <a:r>
              <a:rPr lang="de-DE" sz="2000" dirty="0">
                <a:solidFill>
                  <a:schemeClr val="tx1"/>
                </a:solidFill>
              </a:rPr>
              <a:t>Abgabe </a:t>
            </a:r>
            <a:r>
              <a:rPr lang="de-DE" sz="2000" b="1" dirty="0">
                <a:solidFill>
                  <a:schemeClr val="tx1"/>
                </a:solidFill>
              </a:rPr>
              <a:t>Bewerbung</a:t>
            </a:r>
            <a:r>
              <a:rPr lang="de-DE" sz="2000" dirty="0">
                <a:solidFill>
                  <a:schemeClr val="tx1"/>
                </a:solidFill>
              </a:rPr>
              <a:t> (mit Übersicht über die angedachten Inhalte der AG</a:t>
            </a:r>
            <a:r>
              <a:rPr lang="de-DE" sz="2000" dirty="0" smtClean="0">
                <a:solidFill>
                  <a:schemeClr val="tx1"/>
                </a:solidFill>
              </a:rPr>
              <a:t>)</a:t>
            </a:r>
            <a:r>
              <a:rPr lang="de-DE" sz="2000" b="1" dirty="0" smtClean="0">
                <a:solidFill>
                  <a:schemeClr val="tx1"/>
                </a:solidFill>
              </a:rPr>
              <a:t> </a:t>
            </a:r>
            <a:r>
              <a:rPr lang="de-DE" sz="2000" dirty="0">
                <a:solidFill>
                  <a:schemeClr val="tx1"/>
                </a:solidFill>
              </a:rPr>
              <a:t>bei </a:t>
            </a:r>
            <a:r>
              <a:rPr lang="de-DE" sz="2000" b="1" dirty="0">
                <a:solidFill>
                  <a:schemeClr val="tx1"/>
                </a:solidFill>
              </a:rPr>
              <a:t>KOF</a:t>
            </a:r>
            <a:r>
              <a:rPr lang="de-DE" sz="2000" dirty="0">
                <a:solidFill>
                  <a:schemeClr val="tx1"/>
                </a:solidFill>
              </a:rPr>
              <a:t>  oder </a:t>
            </a:r>
            <a:r>
              <a:rPr lang="de-DE" sz="2000" b="1" dirty="0">
                <a:solidFill>
                  <a:schemeClr val="tx1"/>
                </a:solidFill>
              </a:rPr>
              <a:t>STI</a:t>
            </a:r>
          </a:p>
          <a:p>
            <a:pPr lvl="1">
              <a:lnSpc>
                <a:spcPct val="150000"/>
              </a:lnSpc>
            </a:pPr>
            <a:r>
              <a:rPr lang="de-DE" sz="2000" b="1" dirty="0">
                <a:solidFill>
                  <a:schemeClr val="tx1"/>
                </a:solidFill>
              </a:rPr>
              <a:t>Rücksprache</a:t>
            </a:r>
            <a:r>
              <a:rPr lang="de-DE" sz="2000" dirty="0">
                <a:solidFill>
                  <a:schemeClr val="tx1"/>
                </a:solidFill>
              </a:rPr>
              <a:t> mit Teamlehrern + </a:t>
            </a:r>
            <a:r>
              <a:rPr lang="de-DE" sz="2000" dirty="0" smtClean="0">
                <a:solidFill>
                  <a:schemeClr val="tx1"/>
                </a:solidFill>
              </a:rPr>
              <a:t>HER </a:t>
            </a:r>
            <a:r>
              <a:rPr lang="de-DE" sz="2000" dirty="0">
                <a:solidFill>
                  <a:schemeClr val="tx1"/>
                </a:solidFill>
              </a:rPr>
              <a:t>→ </a:t>
            </a:r>
            <a:r>
              <a:rPr lang="de-DE" sz="2000" b="1" dirty="0" smtClean="0">
                <a:solidFill>
                  <a:schemeClr val="tx1"/>
                </a:solidFill>
              </a:rPr>
              <a:t>HER  </a:t>
            </a:r>
            <a:r>
              <a:rPr lang="de-DE" sz="2000" b="1" dirty="0">
                <a:solidFill>
                  <a:schemeClr val="tx1"/>
                </a:solidFill>
              </a:rPr>
              <a:t>entscheidet</a:t>
            </a:r>
          </a:p>
          <a:p>
            <a:pPr lvl="1">
              <a:lnSpc>
                <a:spcPct val="150000"/>
              </a:lnSpc>
            </a:pPr>
            <a:r>
              <a:rPr lang="de-DE" sz="2000" b="1" dirty="0">
                <a:solidFill>
                  <a:schemeClr val="tx1"/>
                </a:solidFill>
              </a:rPr>
              <a:t>Schulung</a:t>
            </a:r>
            <a:r>
              <a:rPr lang="de-DE" sz="2000" dirty="0">
                <a:solidFill>
                  <a:schemeClr val="tx1"/>
                </a:solidFill>
              </a:rPr>
              <a:t> für die Aufgabe + Vertraut machen mit Regeln an einem Nachmittag: </a:t>
            </a:r>
            <a:r>
              <a:rPr lang="de-DE" sz="2000" dirty="0" smtClean="0">
                <a:solidFill>
                  <a:schemeClr val="tx1"/>
                </a:solidFill>
              </a:rPr>
              <a:t>HER</a:t>
            </a:r>
          </a:p>
          <a:p>
            <a:pPr lvl="1">
              <a:lnSpc>
                <a:spcPct val="150000"/>
              </a:lnSpc>
            </a:pPr>
            <a:r>
              <a:rPr lang="de-DE" sz="2000" b="1" dirty="0" err="1" smtClean="0">
                <a:solidFill>
                  <a:schemeClr val="tx1"/>
                </a:solidFill>
              </a:rPr>
              <a:t>SuS</a:t>
            </a:r>
            <a:r>
              <a:rPr lang="de-DE" sz="2000" b="1" dirty="0" smtClean="0">
                <a:solidFill>
                  <a:schemeClr val="tx1"/>
                </a:solidFill>
              </a:rPr>
              <a:t> Jg. 8 </a:t>
            </a:r>
            <a:r>
              <a:rPr lang="de-DE" sz="2000" dirty="0" smtClean="0">
                <a:solidFill>
                  <a:schemeClr val="tx1"/>
                </a:solidFill>
              </a:rPr>
              <a:t>können nur </a:t>
            </a:r>
            <a:r>
              <a:rPr lang="de-DE" sz="2000" b="1" dirty="0" smtClean="0">
                <a:solidFill>
                  <a:schemeClr val="tx1"/>
                </a:solidFill>
              </a:rPr>
              <a:t>AG für Jg. 5 oder 6 </a:t>
            </a:r>
            <a:r>
              <a:rPr lang="de-DE" sz="2000" dirty="0" smtClean="0">
                <a:solidFill>
                  <a:schemeClr val="tx1"/>
                </a:solidFill>
              </a:rPr>
              <a:t>anbieten</a:t>
            </a:r>
          </a:p>
          <a:p>
            <a:pPr lvl="1">
              <a:lnSpc>
                <a:spcPct val="150000"/>
              </a:lnSpc>
            </a:pPr>
            <a:r>
              <a:rPr lang="de-DE" sz="2000" b="1" dirty="0" smtClean="0">
                <a:solidFill>
                  <a:schemeClr val="tx1"/>
                </a:solidFill>
              </a:rPr>
              <a:t>Alternative</a:t>
            </a:r>
            <a:r>
              <a:rPr lang="de-DE" sz="2000" dirty="0" smtClean="0">
                <a:solidFill>
                  <a:schemeClr val="tx1"/>
                </a:solidFill>
              </a:rPr>
              <a:t>: von Eltern oder Lehrern geleitete AGs unterstützen</a:t>
            </a:r>
          </a:p>
          <a:p>
            <a:pPr lvl="1">
              <a:lnSpc>
                <a:spcPct val="150000"/>
              </a:lnSpc>
            </a:pPr>
            <a:r>
              <a:rPr lang="de-DE" sz="2000" u="sng" dirty="0" smtClean="0">
                <a:solidFill>
                  <a:schemeClr val="tx1"/>
                </a:solidFill>
              </a:rPr>
              <a:t>Bedingungen</a:t>
            </a:r>
            <a:r>
              <a:rPr lang="de-DE" sz="2000" dirty="0" smtClean="0">
                <a:solidFill>
                  <a:schemeClr val="tx1"/>
                </a:solidFill>
              </a:rPr>
              <a:t>: gutes Arbeits-. Lern- und Sozialverhalten, Zuverlässigkeit, Kreativität</a:t>
            </a:r>
          </a:p>
          <a:p>
            <a:pPr marL="457200" lvl="1" indent="0">
              <a:lnSpc>
                <a:spcPct val="150000"/>
              </a:lnSpc>
              <a:buNone/>
            </a:pPr>
            <a:endParaRPr lang="de-DE" sz="2000" dirty="0"/>
          </a:p>
          <a:p>
            <a:pPr lvl="1"/>
            <a:endParaRPr lang="de-DE" dirty="0"/>
          </a:p>
          <a:p>
            <a:endParaRPr lang="de-DE" dirty="0"/>
          </a:p>
        </p:txBody>
      </p:sp>
    </p:spTree>
    <p:extLst>
      <p:ext uri="{BB962C8B-B14F-4D97-AF65-F5344CB8AC3E}">
        <p14:creationId xmlns:p14="http://schemas.microsoft.com/office/powerpoint/2010/main" val="15870352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0"/>
            <a:ext cx="8229600" cy="907504"/>
          </a:xfrm>
        </p:spPr>
        <p:txBody>
          <a:bodyPr/>
          <a:lstStyle/>
          <a:p>
            <a:r>
              <a:rPr lang="de-DE" dirty="0"/>
              <a:t>Steuergruppe</a:t>
            </a:r>
          </a:p>
        </p:txBody>
      </p:sp>
      <p:sp>
        <p:nvSpPr>
          <p:cNvPr id="3" name="Inhaltsplatzhalter 2"/>
          <p:cNvSpPr>
            <a:spLocks noGrp="1"/>
          </p:cNvSpPr>
          <p:nvPr>
            <p:ph idx="1"/>
          </p:nvPr>
        </p:nvSpPr>
        <p:spPr>
          <a:xfrm>
            <a:off x="395536" y="980728"/>
            <a:ext cx="8568952" cy="5616624"/>
          </a:xfrm>
        </p:spPr>
        <p:txBody>
          <a:bodyPr>
            <a:normAutofit/>
          </a:bodyPr>
          <a:lstStyle/>
          <a:p>
            <a:pPr lvl="0"/>
            <a:r>
              <a:rPr lang="de-DE" dirty="0">
                <a:solidFill>
                  <a:srgbClr val="002060"/>
                </a:solidFill>
              </a:rPr>
              <a:t>Aus jeder Klasse: </a:t>
            </a:r>
            <a:r>
              <a:rPr lang="de-DE" b="1" dirty="0" smtClean="0">
                <a:solidFill>
                  <a:srgbClr val="002060"/>
                </a:solidFill>
              </a:rPr>
              <a:t>zwei</a:t>
            </a:r>
            <a:r>
              <a:rPr lang="de-DE" dirty="0" smtClean="0">
                <a:solidFill>
                  <a:srgbClr val="002060"/>
                </a:solidFill>
              </a:rPr>
              <a:t> bis </a:t>
            </a:r>
            <a:r>
              <a:rPr lang="de-DE" b="1" dirty="0" smtClean="0">
                <a:solidFill>
                  <a:srgbClr val="002060"/>
                </a:solidFill>
              </a:rPr>
              <a:t>drei </a:t>
            </a:r>
            <a:r>
              <a:rPr lang="de-DE" b="1" dirty="0" err="1">
                <a:solidFill>
                  <a:srgbClr val="002060"/>
                </a:solidFill>
              </a:rPr>
              <a:t>SchülerInnen</a:t>
            </a:r>
            <a:r>
              <a:rPr lang="de-DE" b="1" dirty="0">
                <a:solidFill>
                  <a:srgbClr val="002060"/>
                </a:solidFill>
              </a:rPr>
              <a:t> </a:t>
            </a:r>
            <a:r>
              <a:rPr lang="de-DE" dirty="0">
                <a:solidFill>
                  <a:srgbClr val="002060"/>
                </a:solidFill>
              </a:rPr>
              <a:t> </a:t>
            </a:r>
          </a:p>
          <a:p>
            <a:pPr marL="0" lvl="0" indent="0">
              <a:buNone/>
            </a:pPr>
            <a:endParaRPr lang="de-DE" dirty="0">
              <a:solidFill>
                <a:srgbClr val="002060"/>
              </a:solidFill>
            </a:endParaRPr>
          </a:p>
          <a:p>
            <a:pPr marL="0" indent="0">
              <a:buNone/>
            </a:pPr>
            <a:endParaRPr lang="de-DE" sz="1000" dirty="0">
              <a:solidFill>
                <a:srgbClr val="002060"/>
              </a:solidFill>
            </a:endParaRPr>
          </a:p>
          <a:p>
            <a:r>
              <a:rPr lang="de-DE" b="1" u="sng" dirty="0">
                <a:solidFill>
                  <a:srgbClr val="002060"/>
                </a:solidFill>
              </a:rPr>
              <a:t>Aufgaben</a:t>
            </a:r>
            <a:r>
              <a:rPr lang="de-DE" dirty="0">
                <a:solidFill>
                  <a:srgbClr val="002060"/>
                </a:solidFill>
              </a:rPr>
              <a:t>:</a:t>
            </a:r>
          </a:p>
          <a:p>
            <a:pPr lvl="1"/>
            <a:r>
              <a:rPr lang="de-DE" sz="2400" dirty="0">
                <a:solidFill>
                  <a:srgbClr val="002060"/>
                </a:solidFill>
              </a:rPr>
              <a:t>Unterstützung </a:t>
            </a:r>
            <a:r>
              <a:rPr lang="de-DE" sz="2400" dirty="0" smtClean="0">
                <a:solidFill>
                  <a:srgbClr val="002060"/>
                </a:solidFill>
              </a:rPr>
              <a:t>Lehrkraft</a:t>
            </a:r>
            <a:endParaRPr lang="de-DE" sz="2400" dirty="0">
              <a:solidFill>
                <a:srgbClr val="002060"/>
              </a:solidFill>
            </a:endParaRPr>
          </a:p>
          <a:p>
            <a:pPr lvl="1"/>
            <a:r>
              <a:rPr lang="de-DE" sz="2400" dirty="0">
                <a:solidFill>
                  <a:srgbClr val="002060"/>
                </a:solidFill>
              </a:rPr>
              <a:t>Betreuung von Mitschülerinnen und –</a:t>
            </a:r>
            <a:r>
              <a:rPr lang="de-DE" sz="2400" dirty="0" err="1">
                <a:solidFill>
                  <a:srgbClr val="002060"/>
                </a:solidFill>
              </a:rPr>
              <a:t>schülern</a:t>
            </a:r>
            <a:endParaRPr lang="de-DE" sz="2400" dirty="0">
              <a:solidFill>
                <a:srgbClr val="002060"/>
              </a:solidFill>
            </a:endParaRPr>
          </a:p>
          <a:p>
            <a:pPr lvl="1"/>
            <a:r>
              <a:rPr lang="de-DE" sz="2400" dirty="0">
                <a:solidFill>
                  <a:srgbClr val="002060"/>
                </a:solidFill>
              </a:rPr>
              <a:t>Funktion: Ansprechpartner, Vermittler, Schlichter und Organisator</a:t>
            </a:r>
          </a:p>
          <a:p>
            <a:pPr marL="457200" lvl="1" indent="0">
              <a:buNone/>
            </a:pPr>
            <a:endParaRPr lang="de-DE" sz="1000" dirty="0">
              <a:solidFill>
                <a:srgbClr val="002060"/>
              </a:solidFill>
            </a:endParaRPr>
          </a:p>
          <a:p>
            <a:r>
              <a:rPr lang="de-DE" dirty="0">
                <a:solidFill>
                  <a:srgbClr val="002060"/>
                </a:solidFill>
              </a:rPr>
              <a:t>Einmal die Woche: </a:t>
            </a:r>
            <a:r>
              <a:rPr lang="de-DE" b="1" dirty="0">
                <a:solidFill>
                  <a:srgbClr val="002060"/>
                </a:solidFill>
              </a:rPr>
              <a:t>Steuergruppensitzung</a:t>
            </a:r>
            <a:r>
              <a:rPr lang="de-DE" dirty="0">
                <a:solidFill>
                  <a:srgbClr val="002060"/>
                </a:solidFill>
              </a:rPr>
              <a:t> </a:t>
            </a:r>
          </a:p>
          <a:p>
            <a:pPr marL="457200" lvl="1" indent="0">
              <a:buNone/>
            </a:pPr>
            <a:endParaRPr lang="de-DE" sz="2400" dirty="0">
              <a:solidFill>
                <a:srgbClr val="002060"/>
              </a:solidFill>
            </a:endParaRPr>
          </a:p>
          <a:p>
            <a:endParaRPr lang="de-DE" dirty="0">
              <a:solidFill>
                <a:srgbClr val="002060"/>
              </a:solidFill>
            </a:endParaRPr>
          </a:p>
          <a:p>
            <a:endParaRPr lang="de-DE" dirty="0"/>
          </a:p>
          <a:p>
            <a:pPr lvl="0"/>
            <a:endParaRPr lang="de-DE" dirty="0"/>
          </a:p>
          <a:p>
            <a:endParaRPr lang="de-DE" dirty="0"/>
          </a:p>
        </p:txBody>
      </p:sp>
    </p:spTree>
    <p:extLst>
      <p:ext uri="{BB962C8B-B14F-4D97-AF65-F5344CB8AC3E}">
        <p14:creationId xmlns:p14="http://schemas.microsoft.com/office/powerpoint/2010/main" val="38500852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0"/>
            <a:ext cx="8229600" cy="1123528"/>
          </a:xfrm>
        </p:spPr>
        <p:txBody>
          <a:bodyPr/>
          <a:lstStyle/>
          <a:p>
            <a:r>
              <a:rPr lang="de-DE" sz="4800" dirty="0"/>
              <a:t>Durchführung des Projektes</a:t>
            </a:r>
          </a:p>
        </p:txBody>
      </p:sp>
      <p:sp>
        <p:nvSpPr>
          <p:cNvPr id="3" name="Inhaltsplatzhalter 2"/>
          <p:cNvSpPr>
            <a:spLocks noGrp="1"/>
          </p:cNvSpPr>
          <p:nvPr>
            <p:ph idx="1"/>
          </p:nvPr>
        </p:nvSpPr>
        <p:spPr>
          <a:xfrm>
            <a:off x="431032" y="980728"/>
            <a:ext cx="8712968" cy="5544616"/>
          </a:xfrm>
        </p:spPr>
        <p:txBody>
          <a:bodyPr>
            <a:normAutofit fontScale="92500" lnSpcReduction="10000"/>
          </a:bodyPr>
          <a:lstStyle/>
          <a:p>
            <a:endParaRPr lang="de-DE" b="1" dirty="0"/>
          </a:p>
          <a:p>
            <a:r>
              <a:rPr lang="de-DE" dirty="0">
                <a:solidFill>
                  <a:srgbClr val="002060"/>
                </a:solidFill>
              </a:rPr>
              <a:t>Zeitraum: </a:t>
            </a:r>
            <a:r>
              <a:rPr lang="de-DE" b="1" dirty="0">
                <a:solidFill>
                  <a:srgbClr val="002060"/>
                </a:solidFill>
              </a:rPr>
              <a:t>8. + 9. Schuljahr</a:t>
            </a:r>
          </a:p>
          <a:p>
            <a:endParaRPr lang="de-DE" sz="500" b="1" dirty="0">
              <a:solidFill>
                <a:srgbClr val="002060"/>
              </a:solidFill>
            </a:endParaRPr>
          </a:p>
          <a:p>
            <a:r>
              <a:rPr lang="de-DE" dirty="0">
                <a:solidFill>
                  <a:srgbClr val="002060"/>
                </a:solidFill>
              </a:rPr>
              <a:t>Umfang: </a:t>
            </a:r>
            <a:r>
              <a:rPr lang="de-DE" b="1" dirty="0">
                <a:solidFill>
                  <a:srgbClr val="002060"/>
                </a:solidFill>
              </a:rPr>
              <a:t>wöchentlich etwa zwei Stunden </a:t>
            </a:r>
            <a:r>
              <a:rPr lang="de-DE" dirty="0">
                <a:solidFill>
                  <a:srgbClr val="002060"/>
                </a:solidFill>
              </a:rPr>
              <a:t>(außer in Ferien und bei schulischen Veranstaltungen)</a:t>
            </a:r>
          </a:p>
          <a:p>
            <a:endParaRPr lang="de-DE" sz="500" dirty="0">
              <a:solidFill>
                <a:srgbClr val="002060"/>
              </a:solidFill>
            </a:endParaRPr>
          </a:p>
          <a:p>
            <a:pPr lvl="0"/>
            <a:r>
              <a:rPr lang="de-DE" b="1" dirty="0">
                <a:solidFill>
                  <a:srgbClr val="002060"/>
                </a:solidFill>
              </a:rPr>
              <a:t>Ansprechpartner</a:t>
            </a:r>
            <a:r>
              <a:rPr lang="de-DE" dirty="0">
                <a:solidFill>
                  <a:srgbClr val="002060"/>
                </a:solidFill>
              </a:rPr>
              <a:t> und </a:t>
            </a:r>
            <a:r>
              <a:rPr lang="de-DE" b="1" dirty="0">
                <a:solidFill>
                  <a:srgbClr val="002060"/>
                </a:solidFill>
              </a:rPr>
              <a:t>Betreuer</a:t>
            </a:r>
            <a:r>
              <a:rPr lang="de-DE" dirty="0">
                <a:solidFill>
                  <a:srgbClr val="002060"/>
                </a:solidFill>
              </a:rPr>
              <a:t> des Projekts: Herr </a:t>
            </a:r>
            <a:r>
              <a:rPr lang="de-DE" dirty="0" err="1">
                <a:solidFill>
                  <a:srgbClr val="002060"/>
                </a:solidFill>
              </a:rPr>
              <a:t>Stimpel</a:t>
            </a:r>
            <a:r>
              <a:rPr lang="de-DE" dirty="0">
                <a:solidFill>
                  <a:srgbClr val="002060"/>
                </a:solidFill>
              </a:rPr>
              <a:t> (Betreuer Jg. 9) und Frau </a:t>
            </a:r>
            <a:r>
              <a:rPr lang="de-DE" dirty="0" err="1">
                <a:solidFill>
                  <a:srgbClr val="002060"/>
                </a:solidFill>
              </a:rPr>
              <a:t>Körfer</a:t>
            </a:r>
            <a:r>
              <a:rPr lang="de-DE" dirty="0">
                <a:solidFill>
                  <a:srgbClr val="002060"/>
                </a:solidFill>
              </a:rPr>
              <a:t> (Betreuerin Jg. 8)</a:t>
            </a:r>
          </a:p>
          <a:p>
            <a:pPr marL="0" lvl="0" indent="0">
              <a:buNone/>
            </a:pPr>
            <a:endParaRPr lang="de-DE" sz="500" dirty="0">
              <a:solidFill>
                <a:srgbClr val="002060"/>
              </a:solidFill>
            </a:endParaRPr>
          </a:p>
          <a:p>
            <a:r>
              <a:rPr lang="de-DE" u="sng" dirty="0" smtClean="0">
                <a:solidFill>
                  <a:srgbClr val="002060"/>
                </a:solidFill>
              </a:rPr>
              <a:t>Stattgefunden</a:t>
            </a:r>
            <a:r>
              <a:rPr lang="de-DE" dirty="0" smtClean="0">
                <a:solidFill>
                  <a:srgbClr val="002060"/>
                </a:solidFill>
              </a:rPr>
              <a:t>: Suche nach </a:t>
            </a:r>
            <a:r>
              <a:rPr lang="de-DE" b="1" dirty="0" err="1" smtClean="0">
                <a:solidFill>
                  <a:srgbClr val="002060"/>
                </a:solidFill>
              </a:rPr>
              <a:t>SozVer</a:t>
            </a:r>
            <a:r>
              <a:rPr lang="de-DE" b="1" dirty="0" smtClean="0">
                <a:solidFill>
                  <a:srgbClr val="002060"/>
                </a:solidFill>
              </a:rPr>
              <a:t>-Stellen</a:t>
            </a:r>
            <a:r>
              <a:rPr lang="de-DE" dirty="0" smtClean="0">
                <a:solidFill>
                  <a:srgbClr val="002060"/>
                </a:solidFill>
              </a:rPr>
              <a:t>, </a:t>
            </a:r>
            <a:r>
              <a:rPr lang="de-DE" b="1" dirty="0" smtClean="0">
                <a:solidFill>
                  <a:srgbClr val="002060"/>
                </a:solidFill>
              </a:rPr>
              <a:t>Projektwoche, Gesundheitsbelehrung, </a:t>
            </a:r>
            <a:r>
              <a:rPr lang="de-DE" dirty="0" smtClean="0">
                <a:solidFill>
                  <a:srgbClr val="002060"/>
                </a:solidFill>
              </a:rPr>
              <a:t>Beginn der  </a:t>
            </a:r>
            <a:r>
              <a:rPr lang="de-DE" b="1" dirty="0" smtClean="0">
                <a:solidFill>
                  <a:srgbClr val="002060"/>
                </a:solidFill>
              </a:rPr>
              <a:t>wöchentlichen Besuche</a:t>
            </a:r>
            <a:r>
              <a:rPr lang="de-DE" dirty="0" smtClean="0">
                <a:solidFill>
                  <a:srgbClr val="002060"/>
                </a:solidFill>
              </a:rPr>
              <a:t> </a:t>
            </a:r>
            <a:r>
              <a:rPr lang="de-DE" dirty="0">
                <a:solidFill>
                  <a:srgbClr val="002060"/>
                </a:solidFill>
              </a:rPr>
              <a:t>der Einrichtungen</a:t>
            </a:r>
          </a:p>
          <a:p>
            <a:pPr marL="0" indent="0">
              <a:buNone/>
            </a:pPr>
            <a:endParaRPr lang="de-DE" sz="500" dirty="0">
              <a:solidFill>
                <a:srgbClr val="002060"/>
              </a:solidFill>
            </a:endParaRPr>
          </a:p>
          <a:p>
            <a:pPr marL="457200" lvl="1" indent="0">
              <a:buNone/>
            </a:pPr>
            <a:endParaRPr lang="de-DE" sz="500" dirty="0">
              <a:solidFill>
                <a:srgbClr val="002060"/>
              </a:solidFill>
            </a:endParaRPr>
          </a:p>
          <a:p>
            <a:r>
              <a:rPr lang="de-DE" b="1" dirty="0">
                <a:solidFill>
                  <a:srgbClr val="002060"/>
                </a:solidFill>
              </a:rPr>
              <a:t>Wechsel</a:t>
            </a:r>
            <a:r>
              <a:rPr lang="de-DE" dirty="0">
                <a:solidFill>
                  <a:srgbClr val="002060"/>
                </a:solidFill>
              </a:rPr>
              <a:t> der </a:t>
            </a:r>
            <a:r>
              <a:rPr lang="de-DE" dirty="0" err="1">
                <a:solidFill>
                  <a:srgbClr val="002060"/>
                </a:solidFill>
              </a:rPr>
              <a:t>SozVer</a:t>
            </a:r>
            <a:r>
              <a:rPr lang="de-DE" dirty="0">
                <a:solidFill>
                  <a:srgbClr val="002060"/>
                </a:solidFill>
              </a:rPr>
              <a:t> Stelle nur in Ausnahmefällen möglich – </a:t>
            </a:r>
            <a:r>
              <a:rPr lang="de-DE" b="1" dirty="0">
                <a:solidFill>
                  <a:srgbClr val="002060"/>
                </a:solidFill>
              </a:rPr>
              <a:t>Antrag</a:t>
            </a:r>
            <a:r>
              <a:rPr lang="de-DE" dirty="0">
                <a:solidFill>
                  <a:srgbClr val="002060"/>
                </a:solidFill>
              </a:rPr>
              <a:t> bei KOF abholen, ausfüllen und stellen</a:t>
            </a:r>
          </a:p>
          <a:p>
            <a:endParaRPr lang="de-DE" sz="500" dirty="0">
              <a:solidFill>
                <a:srgbClr val="002060"/>
              </a:solidFill>
            </a:endParaRPr>
          </a:p>
          <a:p>
            <a:pPr marL="342900" lvl="1" indent="-342900">
              <a:buFont typeface="Arial" pitchFamily="34" charset="0"/>
              <a:buChar char="•"/>
            </a:pPr>
            <a:r>
              <a:rPr lang="de-DE" sz="2400" dirty="0">
                <a:solidFill>
                  <a:srgbClr val="002060"/>
                </a:solidFill>
              </a:rPr>
              <a:t>2 Mal im Schuljahr findet die </a:t>
            </a:r>
            <a:r>
              <a:rPr lang="de-DE" sz="2400" b="1" dirty="0" err="1">
                <a:solidFill>
                  <a:srgbClr val="002060"/>
                </a:solidFill>
              </a:rPr>
              <a:t>SozVer</a:t>
            </a:r>
            <a:r>
              <a:rPr lang="de-DE" sz="2400" b="1" dirty="0">
                <a:solidFill>
                  <a:srgbClr val="002060"/>
                </a:solidFill>
              </a:rPr>
              <a:t> Live </a:t>
            </a:r>
            <a:r>
              <a:rPr lang="de-DE" sz="2400" dirty="0">
                <a:solidFill>
                  <a:srgbClr val="002060"/>
                </a:solidFill>
              </a:rPr>
              <a:t>statt, u.a. mit Berichten und anderen Beiträgen über verschiedene </a:t>
            </a:r>
            <a:r>
              <a:rPr lang="de-DE" sz="2400" dirty="0" err="1">
                <a:solidFill>
                  <a:srgbClr val="002060"/>
                </a:solidFill>
              </a:rPr>
              <a:t>SozVer</a:t>
            </a:r>
            <a:r>
              <a:rPr lang="de-DE" sz="2400" dirty="0">
                <a:solidFill>
                  <a:srgbClr val="002060"/>
                </a:solidFill>
              </a:rPr>
              <a:t> Stellen</a:t>
            </a:r>
          </a:p>
          <a:p>
            <a:pPr marL="0" lvl="1" indent="0">
              <a:buNone/>
            </a:pPr>
            <a:endParaRPr lang="de-DE" sz="500" dirty="0">
              <a:solidFill>
                <a:srgbClr val="002060"/>
              </a:solidFill>
            </a:endParaRPr>
          </a:p>
          <a:p>
            <a:pPr lvl="0"/>
            <a:endParaRPr lang="de-DE" dirty="0"/>
          </a:p>
          <a:p>
            <a:endParaRPr lang="de-DE" dirty="0"/>
          </a:p>
        </p:txBody>
      </p:sp>
    </p:spTree>
    <p:extLst>
      <p:ext uri="{BB962C8B-B14F-4D97-AF65-F5344CB8AC3E}">
        <p14:creationId xmlns:p14="http://schemas.microsoft.com/office/powerpoint/2010/main" val="28243769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404664"/>
            <a:ext cx="8229600" cy="1051520"/>
          </a:xfrm>
        </p:spPr>
        <p:txBody>
          <a:bodyPr/>
          <a:lstStyle/>
          <a:p>
            <a:r>
              <a:rPr lang="de-DE" dirty="0"/>
              <a:t>Bescheinigungen</a:t>
            </a:r>
          </a:p>
        </p:txBody>
      </p:sp>
      <p:sp>
        <p:nvSpPr>
          <p:cNvPr id="3" name="Inhaltsplatzhalter 2"/>
          <p:cNvSpPr>
            <a:spLocks noGrp="1"/>
          </p:cNvSpPr>
          <p:nvPr>
            <p:ph idx="1"/>
          </p:nvPr>
        </p:nvSpPr>
        <p:spPr>
          <a:xfrm>
            <a:off x="457200" y="1600201"/>
            <a:ext cx="8229600" cy="2260848"/>
          </a:xfrm>
        </p:spPr>
        <p:txBody>
          <a:bodyPr>
            <a:normAutofit lnSpcReduction="10000"/>
          </a:bodyPr>
          <a:lstStyle/>
          <a:p>
            <a:pPr marL="0" indent="0">
              <a:buNone/>
            </a:pPr>
            <a:r>
              <a:rPr lang="de-DE" dirty="0">
                <a:solidFill>
                  <a:srgbClr val="002060"/>
                </a:solidFill>
              </a:rPr>
              <a:t>1. … hat über ein Jahr/ über zwei Jahre mindestens zwei Stunden ehrenamtliche Dienste geleistet</a:t>
            </a:r>
          </a:p>
          <a:p>
            <a:pPr marL="0" indent="0">
              <a:buNone/>
            </a:pPr>
            <a:endParaRPr lang="de-DE" dirty="0">
              <a:solidFill>
                <a:srgbClr val="002060"/>
              </a:solidFill>
            </a:endParaRPr>
          </a:p>
          <a:p>
            <a:pPr marL="0" indent="0">
              <a:buNone/>
            </a:pPr>
            <a:r>
              <a:rPr lang="de-DE" dirty="0">
                <a:solidFill>
                  <a:srgbClr val="002060"/>
                </a:solidFill>
              </a:rPr>
              <a:t>2. … hat im 8. + 9. Schuljahr seine Soziale Verantwortung im  Rahmen der Steuergruppe abgeleistet</a:t>
            </a:r>
          </a:p>
          <a:p>
            <a:endParaRPr lang="de-DE" dirty="0"/>
          </a:p>
        </p:txBody>
      </p:sp>
      <p:sp>
        <p:nvSpPr>
          <p:cNvPr id="4" name="Titel 1"/>
          <p:cNvSpPr txBox="1">
            <a:spLocks/>
          </p:cNvSpPr>
          <p:nvPr/>
        </p:nvSpPr>
        <p:spPr>
          <a:xfrm>
            <a:off x="467544" y="3717032"/>
            <a:ext cx="8229600" cy="105152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de-DE" dirty="0"/>
              <a:t>Auszeichnungen</a:t>
            </a:r>
          </a:p>
        </p:txBody>
      </p:sp>
      <p:sp>
        <p:nvSpPr>
          <p:cNvPr id="5" name="Inhaltsplatzhalter 2"/>
          <p:cNvSpPr txBox="1">
            <a:spLocks/>
          </p:cNvSpPr>
          <p:nvPr/>
        </p:nvSpPr>
        <p:spPr>
          <a:xfrm>
            <a:off x="467544" y="4748337"/>
            <a:ext cx="8229600" cy="22608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de-DE" dirty="0">
                <a:solidFill>
                  <a:srgbClr val="002060"/>
                </a:solidFill>
              </a:rPr>
              <a:t>SozVer Live: </a:t>
            </a:r>
            <a:r>
              <a:rPr lang="de-DE" b="1" dirty="0">
                <a:solidFill>
                  <a:srgbClr val="002060"/>
                </a:solidFill>
              </a:rPr>
              <a:t>Ehrenurkunden</a:t>
            </a:r>
            <a:r>
              <a:rPr lang="de-DE" dirty="0">
                <a:solidFill>
                  <a:srgbClr val="002060"/>
                </a:solidFill>
              </a:rPr>
              <a:t> (für besonderes oder zusätzliches soziales Engagement)</a:t>
            </a:r>
          </a:p>
          <a:p>
            <a:pPr marL="0" indent="0">
              <a:buNone/>
            </a:pPr>
            <a:endParaRPr lang="de-DE" dirty="0"/>
          </a:p>
        </p:txBody>
      </p:sp>
    </p:spTree>
    <p:extLst>
      <p:ext uri="{BB962C8B-B14F-4D97-AF65-F5344CB8AC3E}">
        <p14:creationId xmlns:p14="http://schemas.microsoft.com/office/powerpoint/2010/main" val="40494286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rgbClr val="2F5897"/>
                </a:solidFill>
              </a:rPr>
              <a:t>Zeugnisbemerkung</a:t>
            </a:r>
            <a:br>
              <a:rPr lang="de-DE" dirty="0">
                <a:solidFill>
                  <a:srgbClr val="2F5897"/>
                </a:solidFill>
              </a:rPr>
            </a:br>
            <a:r>
              <a:rPr lang="de-DE" sz="4000" dirty="0">
                <a:solidFill>
                  <a:srgbClr val="2F5897"/>
                </a:solidFill>
              </a:rPr>
              <a:t>+ Infoblatt zum Halbjahreszeugnis</a:t>
            </a:r>
            <a:endParaRPr lang="de-DE" dirty="0"/>
          </a:p>
        </p:txBody>
      </p:sp>
      <p:sp>
        <p:nvSpPr>
          <p:cNvPr id="3" name="Inhaltsplatzhalter 2"/>
          <p:cNvSpPr>
            <a:spLocks noGrp="1"/>
          </p:cNvSpPr>
          <p:nvPr>
            <p:ph idx="1"/>
          </p:nvPr>
        </p:nvSpPr>
        <p:spPr>
          <a:xfrm>
            <a:off x="467544" y="2276872"/>
            <a:ext cx="8229600" cy="2980928"/>
          </a:xfrm>
        </p:spPr>
        <p:txBody>
          <a:bodyPr/>
          <a:lstStyle/>
          <a:p>
            <a:r>
              <a:rPr lang="de-DE" sz="2800" dirty="0">
                <a:solidFill>
                  <a:srgbClr val="002060"/>
                </a:solidFill>
              </a:rPr>
              <a:t>… hat ihre/seine Soziale Verantwortung </a:t>
            </a:r>
          </a:p>
          <a:p>
            <a:pPr marL="0" indent="0">
              <a:buNone/>
            </a:pPr>
            <a:endParaRPr lang="de-DE" sz="2800" dirty="0">
              <a:solidFill>
                <a:srgbClr val="002060"/>
              </a:solidFill>
            </a:endParaRPr>
          </a:p>
          <a:p>
            <a:pPr lvl="1"/>
            <a:r>
              <a:rPr lang="de-DE" sz="2400" dirty="0">
                <a:solidFill>
                  <a:srgbClr val="002060"/>
                </a:solidFill>
              </a:rPr>
              <a:t>mit besonderem Engagement wahrgenommen</a:t>
            </a:r>
          </a:p>
          <a:p>
            <a:pPr lvl="1"/>
            <a:r>
              <a:rPr lang="de-DE" sz="2400" dirty="0">
                <a:solidFill>
                  <a:srgbClr val="002060"/>
                </a:solidFill>
              </a:rPr>
              <a:t>mit Engagement wahrgenommen.</a:t>
            </a:r>
          </a:p>
          <a:p>
            <a:pPr lvl="1"/>
            <a:r>
              <a:rPr lang="de-DE" sz="2400" dirty="0">
                <a:solidFill>
                  <a:srgbClr val="002060"/>
                </a:solidFill>
              </a:rPr>
              <a:t>mit mäßigem Engagement wahrgenommen</a:t>
            </a:r>
          </a:p>
          <a:p>
            <a:pPr lvl="1"/>
            <a:r>
              <a:rPr lang="de-DE" sz="2400" dirty="0">
                <a:solidFill>
                  <a:srgbClr val="002060"/>
                </a:solidFill>
              </a:rPr>
              <a:t>nicht wahrgenommen.</a:t>
            </a:r>
          </a:p>
          <a:p>
            <a:pPr lvl="1"/>
            <a:endParaRPr lang="de-DE" dirty="0"/>
          </a:p>
          <a:p>
            <a:endParaRPr lang="de-DE" dirty="0"/>
          </a:p>
        </p:txBody>
      </p:sp>
    </p:spTree>
    <p:extLst>
      <p:ext uri="{BB962C8B-B14F-4D97-AF65-F5344CB8AC3E}">
        <p14:creationId xmlns:p14="http://schemas.microsoft.com/office/powerpoint/2010/main" val="35772817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4868"/>
            <a:ext cx="8229600" cy="1051520"/>
          </a:xfrm>
        </p:spPr>
        <p:txBody>
          <a:bodyPr/>
          <a:lstStyle/>
          <a:p>
            <a:r>
              <a:rPr lang="de-DE" dirty="0"/>
              <a:t>Best-Benotung</a:t>
            </a:r>
          </a:p>
        </p:txBody>
      </p:sp>
      <p:sp>
        <p:nvSpPr>
          <p:cNvPr id="3" name="Inhaltsplatzhalter 2"/>
          <p:cNvSpPr>
            <a:spLocks noGrp="1"/>
          </p:cNvSpPr>
          <p:nvPr>
            <p:ph idx="1"/>
          </p:nvPr>
        </p:nvSpPr>
        <p:spPr>
          <a:xfrm>
            <a:off x="467544" y="980728"/>
            <a:ext cx="8229600" cy="5877272"/>
          </a:xfrm>
        </p:spPr>
        <p:txBody>
          <a:bodyPr>
            <a:normAutofit/>
          </a:bodyPr>
          <a:lstStyle/>
          <a:p>
            <a:r>
              <a:rPr lang="de-DE" b="1" dirty="0">
                <a:solidFill>
                  <a:srgbClr val="002060"/>
                </a:solidFill>
              </a:rPr>
              <a:t>Laufzettel</a:t>
            </a:r>
            <a:r>
              <a:rPr lang="de-DE" dirty="0">
                <a:solidFill>
                  <a:srgbClr val="002060"/>
                </a:solidFill>
              </a:rPr>
              <a:t> regelmäßig und </a:t>
            </a:r>
            <a:r>
              <a:rPr lang="de-DE" u="sng" dirty="0">
                <a:solidFill>
                  <a:srgbClr val="002060"/>
                </a:solidFill>
              </a:rPr>
              <a:t>ordnungsgemäß</a:t>
            </a:r>
            <a:r>
              <a:rPr lang="de-DE" dirty="0">
                <a:solidFill>
                  <a:srgbClr val="002060"/>
                </a:solidFill>
              </a:rPr>
              <a:t> führen und pünktlich abgeben</a:t>
            </a:r>
          </a:p>
          <a:p>
            <a:pPr marL="0" indent="0">
              <a:buNone/>
            </a:pPr>
            <a:endParaRPr lang="de-DE" sz="500" dirty="0">
              <a:solidFill>
                <a:srgbClr val="002060"/>
              </a:solidFill>
            </a:endParaRPr>
          </a:p>
          <a:p>
            <a:r>
              <a:rPr lang="de-DE" dirty="0">
                <a:solidFill>
                  <a:srgbClr val="002060"/>
                </a:solidFill>
              </a:rPr>
              <a:t>Die Soziale Verantwortung mit </a:t>
            </a:r>
            <a:r>
              <a:rPr lang="de-DE" b="1" dirty="0">
                <a:solidFill>
                  <a:srgbClr val="002060"/>
                </a:solidFill>
              </a:rPr>
              <a:t>besonderem</a:t>
            </a:r>
            <a:r>
              <a:rPr lang="de-DE" dirty="0">
                <a:solidFill>
                  <a:srgbClr val="002060"/>
                </a:solidFill>
              </a:rPr>
              <a:t> </a:t>
            </a:r>
            <a:r>
              <a:rPr lang="de-DE" b="1" dirty="0">
                <a:solidFill>
                  <a:srgbClr val="002060"/>
                </a:solidFill>
              </a:rPr>
              <a:t>Engagement</a:t>
            </a:r>
            <a:r>
              <a:rPr lang="de-DE" dirty="0">
                <a:solidFill>
                  <a:srgbClr val="002060"/>
                </a:solidFill>
              </a:rPr>
              <a:t> wahrnehmen.</a:t>
            </a:r>
          </a:p>
          <a:p>
            <a:pPr marL="0" indent="0">
              <a:buNone/>
            </a:pPr>
            <a:endParaRPr lang="de-DE" sz="500" dirty="0">
              <a:solidFill>
                <a:srgbClr val="002060"/>
              </a:solidFill>
            </a:endParaRPr>
          </a:p>
          <a:p>
            <a:r>
              <a:rPr lang="de-DE" dirty="0">
                <a:solidFill>
                  <a:srgbClr val="002060"/>
                </a:solidFill>
              </a:rPr>
              <a:t>Zusätzliches oder besonderes Engagement jedes Halbjahr schriftlich </a:t>
            </a:r>
            <a:r>
              <a:rPr lang="de-DE" b="1" dirty="0">
                <a:solidFill>
                  <a:srgbClr val="002060"/>
                </a:solidFill>
              </a:rPr>
              <a:t>bescheinigen</a:t>
            </a:r>
            <a:r>
              <a:rPr lang="de-DE" dirty="0">
                <a:solidFill>
                  <a:srgbClr val="002060"/>
                </a:solidFill>
              </a:rPr>
              <a:t> lassen und abgeben</a:t>
            </a:r>
          </a:p>
          <a:p>
            <a:pPr marL="0" indent="0">
              <a:buNone/>
            </a:pPr>
            <a:endParaRPr lang="de-DE" sz="500" dirty="0">
              <a:solidFill>
                <a:srgbClr val="002060"/>
              </a:solidFill>
            </a:endParaRPr>
          </a:p>
          <a:p>
            <a:r>
              <a:rPr lang="de-DE" dirty="0">
                <a:solidFill>
                  <a:srgbClr val="002060"/>
                </a:solidFill>
              </a:rPr>
              <a:t>Für eine </a:t>
            </a:r>
            <a:r>
              <a:rPr lang="de-DE" b="1" dirty="0">
                <a:solidFill>
                  <a:srgbClr val="002060"/>
                </a:solidFill>
              </a:rPr>
              <a:t>positive Berichterstattung </a:t>
            </a:r>
            <a:r>
              <a:rPr lang="de-DE" dirty="0">
                <a:solidFill>
                  <a:srgbClr val="002060"/>
                </a:solidFill>
              </a:rPr>
              <a:t>der Betreuer und Steuergruppenmitglieder sorgen</a:t>
            </a:r>
          </a:p>
          <a:p>
            <a:pPr marL="0" indent="0">
              <a:buNone/>
            </a:pPr>
            <a:endParaRPr lang="de-DE" sz="500" dirty="0">
              <a:solidFill>
                <a:srgbClr val="002060"/>
              </a:solidFill>
            </a:endParaRPr>
          </a:p>
          <a:p>
            <a:r>
              <a:rPr lang="de-DE" dirty="0">
                <a:solidFill>
                  <a:srgbClr val="002060"/>
                </a:solidFill>
              </a:rPr>
              <a:t>Sich </a:t>
            </a:r>
            <a:r>
              <a:rPr lang="de-DE" b="1" dirty="0">
                <a:solidFill>
                  <a:srgbClr val="002060"/>
                </a:solidFill>
              </a:rPr>
              <a:t>freiwillig</a:t>
            </a:r>
            <a:r>
              <a:rPr lang="de-DE" dirty="0">
                <a:solidFill>
                  <a:srgbClr val="002060"/>
                </a:solidFill>
              </a:rPr>
              <a:t> für z.B. Filmberichte in Zusammenarbeit mit Steuergruppenmitglieder melden</a:t>
            </a:r>
          </a:p>
          <a:p>
            <a:pPr marL="0" indent="0">
              <a:buNone/>
            </a:pPr>
            <a:endParaRPr lang="de-DE" sz="500" dirty="0">
              <a:solidFill>
                <a:srgbClr val="002060"/>
              </a:solidFill>
            </a:endParaRPr>
          </a:p>
          <a:p>
            <a:r>
              <a:rPr lang="de-DE" dirty="0">
                <a:solidFill>
                  <a:srgbClr val="002060"/>
                </a:solidFill>
              </a:rPr>
              <a:t>Änderungen, Anträge, etc. </a:t>
            </a:r>
            <a:r>
              <a:rPr lang="de-DE" b="1" dirty="0">
                <a:solidFill>
                  <a:srgbClr val="002060"/>
                </a:solidFill>
              </a:rPr>
              <a:t>eigenständig</a:t>
            </a:r>
            <a:r>
              <a:rPr lang="de-DE" dirty="0">
                <a:solidFill>
                  <a:srgbClr val="002060"/>
                </a:solidFill>
              </a:rPr>
              <a:t> und  </a:t>
            </a:r>
            <a:r>
              <a:rPr lang="de-DE" b="1" dirty="0">
                <a:solidFill>
                  <a:srgbClr val="002060"/>
                </a:solidFill>
              </a:rPr>
              <a:t>zeitnah</a:t>
            </a:r>
            <a:r>
              <a:rPr lang="de-DE" dirty="0">
                <a:solidFill>
                  <a:srgbClr val="002060"/>
                </a:solidFill>
              </a:rPr>
              <a:t> mitteilen, besprechen und abgeben</a:t>
            </a:r>
          </a:p>
          <a:p>
            <a:pPr marL="0" indent="0">
              <a:buNone/>
            </a:pPr>
            <a:endParaRPr lang="de-DE" sz="500" dirty="0">
              <a:solidFill>
                <a:srgbClr val="002060"/>
              </a:solidFill>
            </a:endParaRPr>
          </a:p>
          <a:p>
            <a:pPr marL="0" indent="0">
              <a:buNone/>
            </a:pPr>
            <a:endParaRPr lang="de-DE" dirty="0">
              <a:solidFill>
                <a:srgbClr val="002060"/>
              </a:solidFill>
            </a:endParaRPr>
          </a:p>
        </p:txBody>
      </p:sp>
    </p:spTree>
    <p:extLst>
      <p:ext uri="{BB962C8B-B14F-4D97-AF65-F5344CB8AC3E}">
        <p14:creationId xmlns:p14="http://schemas.microsoft.com/office/powerpoint/2010/main" val="19220811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Nicht-Wahrnehmen </a:t>
            </a:r>
            <a:br>
              <a:rPr lang="de-DE" dirty="0" smtClean="0"/>
            </a:br>
            <a:r>
              <a:rPr lang="de-DE" dirty="0" smtClean="0"/>
              <a:t>der </a:t>
            </a:r>
            <a:r>
              <a:rPr lang="de-DE" dirty="0" err="1" smtClean="0"/>
              <a:t>SozVer</a:t>
            </a:r>
            <a:endParaRPr lang="de-DE" dirty="0"/>
          </a:p>
        </p:txBody>
      </p:sp>
      <p:sp>
        <p:nvSpPr>
          <p:cNvPr id="3" name="Inhaltsplatzhalter 2"/>
          <p:cNvSpPr>
            <a:spLocks noGrp="1"/>
          </p:cNvSpPr>
          <p:nvPr>
            <p:ph idx="1"/>
          </p:nvPr>
        </p:nvSpPr>
        <p:spPr>
          <a:xfrm>
            <a:off x="457200" y="1844824"/>
            <a:ext cx="8229600" cy="4281339"/>
          </a:xfrm>
        </p:spPr>
        <p:txBody>
          <a:bodyPr>
            <a:normAutofit fontScale="92500" lnSpcReduction="20000"/>
          </a:bodyPr>
          <a:lstStyle/>
          <a:p>
            <a:pPr marL="0" indent="0">
              <a:buNone/>
            </a:pPr>
            <a:endParaRPr lang="de-DE" sz="1000" u="sng" dirty="0">
              <a:solidFill>
                <a:schemeClr val="tx1"/>
              </a:solidFill>
            </a:endParaRPr>
          </a:p>
          <a:p>
            <a:r>
              <a:rPr lang="de-DE" sz="3000" dirty="0">
                <a:solidFill>
                  <a:schemeClr val="tx1"/>
                </a:solidFill>
              </a:rPr>
              <a:t>Gespräch: </a:t>
            </a:r>
            <a:endParaRPr lang="de-DE" sz="3000" dirty="0" smtClean="0">
              <a:solidFill>
                <a:schemeClr val="tx1"/>
              </a:solidFill>
            </a:endParaRPr>
          </a:p>
          <a:p>
            <a:pPr marL="0" indent="0">
              <a:buNone/>
            </a:pPr>
            <a:r>
              <a:rPr lang="de-DE" sz="3000" dirty="0" smtClean="0">
                <a:solidFill>
                  <a:schemeClr val="tx1"/>
                </a:solidFill>
              </a:rPr>
              <a:t>    Schüler </a:t>
            </a:r>
            <a:r>
              <a:rPr lang="de-DE" sz="3000" dirty="0">
                <a:solidFill>
                  <a:schemeClr val="tx1"/>
                </a:solidFill>
              </a:rPr>
              <a:t>– SozVer - Betreuer - Eltern</a:t>
            </a:r>
          </a:p>
          <a:p>
            <a:r>
              <a:rPr lang="de-DE" sz="3000" dirty="0" smtClean="0">
                <a:solidFill>
                  <a:schemeClr val="tx1"/>
                </a:solidFill>
              </a:rPr>
              <a:t>Zeugnisbemerkung:</a:t>
            </a:r>
          </a:p>
          <a:p>
            <a:pPr marL="0" indent="0">
              <a:buNone/>
            </a:pPr>
            <a:r>
              <a:rPr lang="de-DE" sz="3000" dirty="0">
                <a:solidFill>
                  <a:schemeClr val="tx1"/>
                </a:solidFill>
              </a:rPr>
              <a:t> </a:t>
            </a:r>
            <a:r>
              <a:rPr lang="de-DE" sz="3000" dirty="0" smtClean="0">
                <a:solidFill>
                  <a:schemeClr val="tx1"/>
                </a:solidFill>
              </a:rPr>
              <a:t>  … nicht </a:t>
            </a:r>
            <a:r>
              <a:rPr lang="de-DE" sz="3000" dirty="0">
                <a:solidFill>
                  <a:schemeClr val="tx1"/>
                </a:solidFill>
              </a:rPr>
              <a:t>wahrgenommen</a:t>
            </a:r>
          </a:p>
          <a:p>
            <a:r>
              <a:rPr lang="de-DE" sz="3000" dirty="0">
                <a:solidFill>
                  <a:schemeClr val="tx1"/>
                </a:solidFill>
              </a:rPr>
              <a:t>nicht geleistete </a:t>
            </a:r>
            <a:r>
              <a:rPr lang="de-DE" sz="3000" dirty="0" smtClean="0">
                <a:solidFill>
                  <a:schemeClr val="tx1"/>
                </a:solidFill>
              </a:rPr>
              <a:t>Stunden:</a:t>
            </a:r>
          </a:p>
          <a:p>
            <a:pPr marL="0" indent="0">
              <a:buNone/>
            </a:pPr>
            <a:r>
              <a:rPr lang="de-DE" sz="3000" dirty="0" smtClean="0">
                <a:solidFill>
                  <a:schemeClr val="tx1"/>
                </a:solidFill>
              </a:rPr>
              <a:t>    </a:t>
            </a:r>
            <a:r>
              <a:rPr lang="de-DE" sz="3000" dirty="0" err="1" smtClean="0">
                <a:solidFill>
                  <a:schemeClr val="tx1"/>
                </a:solidFill>
              </a:rPr>
              <a:t>unetschuldigte</a:t>
            </a:r>
            <a:r>
              <a:rPr lang="de-DE" sz="3000" dirty="0" smtClean="0">
                <a:solidFill>
                  <a:schemeClr val="tx1"/>
                </a:solidFill>
              </a:rPr>
              <a:t> </a:t>
            </a:r>
            <a:r>
              <a:rPr lang="de-DE" sz="3000" dirty="0">
                <a:solidFill>
                  <a:schemeClr val="tx1"/>
                </a:solidFill>
              </a:rPr>
              <a:t>Fehlstunden auf dem Zeugnis</a:t>
            </a:r>
          </a:p>
          <a:p>
            <a:r>
              <a:rPr lang="de-DE" sz="3000" dirty="0">
                <a:solidFill>
                  <a:schemeClr val="tx1"/>
                </a:solidFill>
              </a:rPr>
              <a:t>Klassenkonferenz </a:t>
            </a:r>
            <a:endParaRPr lang="de-DE" sz="3000" dirty="0" smtClean="0">
              <a:solidFill>
                <a:schemeClr val="tx1"/>
              </a:solidFill>
            </a:endParaRPr>
          </a:p>
          <a:p>
            <a:pPr marL="0" indent="0">
              <a:buNone/>
            </a:pPr>
            <a:r>
              <a:rPr lang="de-DE" sz="3000" dirty="0" smtClean="0">
                <a:solidFill>
                  <a:schemeClr val="tx1"/>
                </a:solidFill>
              </a:rPr>
              <a:t>    (ggf</a:t>
            </a:r>
            <a:r>
              <a:rPr lang="de-DE" sz="3000" dirty="0">
                <a:solidFill>
                  <a:schemeClr val="tx1"/>
                </a:solidFill>
              </a:rPr>
              <a:t>. Nachholen der SozVer in Jg. 10)</a:t>
            </a:r>
          </a:p>
        </p:txBody>
      </p:sp>
    </p:spTree>
    <p:extLst>
      <p:ext uri="{BB962C8B-B14F-4D97-AF65-F5344CB8AC3E}">
        <p14:creationId xmlns:p14="http://schemas.microsoft.com/office/powerpoint/2010/main" val="36712731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p:txBody>
          <a:bodyPr/>
          <a:lstStyle/>
          <a:p>
            <a:endParaRPr lang="de-DE"/>
          </a:p>
        </p:txBody>
      </p:sp>
      <p:pic>
        <p:nvPicPr>
          <p:cNvPr id="1026" name="Picture 2" descr="C:\Users\Daniela Quiram\Desktop\SozVer\Stick Thomas\Handbuch Pilotwoche\logo.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260648"/>
            <a:ext cx="6656891" cy="6410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09752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332656"/>
            <a:ext cx="8229600" cy="1195536"/>
          </a:xfrm>
        </p:spPr>
        <p:txBody>
          <a:bodyPr/>
          <a:lstStyle/>
          <a:p>
            <a:r>
              <a:rPr lang="de-DE" sz="4800" dirty="0"/>
              <a:t>Soziale Verantwortung</a:t>
            </a:r>
            <a:br>
              <a:rPr lang="de-DE" sz="4800" dirty="0"/>
            </a:br>
            <a:r>
              <a:rPr lang="de-DE" sz="4800" dirty="0"/>
              <a:t>Stellenwert</a:t>
            </a:r>
          </a:p>
        </p:txBody>
      </p:sp>
      <p:sp>
        <p:nvSpPr>
          <p:cNvPr id="3" name="Inhaltsplatzhalter 2"/>
          <p:cNvSpPr>
            <a:spLocks noGrp="1"/>
          </p:cNvSpPr>
          <p:nvPr>
            <p:ph idx="1"/>
          </p:nvPr>
        </p:nvSpPr>
        <p:spPr>
          <a:xfrm>
            <a:off x="457200" y="1628800"/>
            <a:ext cx="8291264" cy="5229200"/>
          </a:xfrm>
        </p:spPr>
        <p:txBody>
          <a:bodyPr>
            <a:normAutofit/>
          </a:bodyPr>
          <a:lstStyle/>
          <a:p>
            <a:r>
              <a:rPr lang="de-DE" b="1" dirty="0">
                <a:solidFill>
                  <a:srgbClr val="002060"/>
                </a:solidFill>
              </a:rPr>
              <a:t>Schuljahr </a:t>
            </a:r>
            <a:r>
              <a:rPr lang="de-DE" b="1" dirty="0" smtClean="0">
                <a:solidFill>
                  <a:srgbClr val="002060"/>
                </a:solidFill>
              </a:rPr>
              <a:t>2023/2024</a:t>
            </a:r>
            <a:r>
              <a:rPr lang="de-DE" dirty="0" smtClean="0">
                <a:solidFill>
                  <a:srgbClr val="002060"/>
                </a:solidFill>
              </a:rPr>
              <a:t>: </a:t>
            </a:r>
            <a:r>
              <a:rPr lang="de-DE" dirty="0">
                <a:solidFill>
                  <a:srgbClr val="002060"/>
                </a:solidFill>
              </a:rPr>
              <a:t>Wechsel in die Abt II.</a:t>
            </a:r>
            <a:endParaRPr lang="de-DE" i="1" dirty="0">
              <a:solidFill>
                <a:srgbClr val="002060"/>
              </a:solidFill>
            </a:endParaRPr>
          </a:p>
          <a:p>
            <a:pPr marL="0" indent="0">
              <a:buNone/>
            </a:pPr>
            <a:endParaRPr lang="de-DE" sz="1000" i="1" dirty="0">
              <a:solidFill>
                <a:srgbClr val="002060"/>
              </a:solidFill>
            </a:endParaRPr>
          </a:p>
          <a:p>
            <a:r>
              <a:rPr lang="de-DE" b="1" dirty="0">
                <a:solidFill>
                  <a:srgbClr val="002060"/>
                </a:solidFill>
              </a:rPr>
              <a:t>Neu: </a:t>
            </a:r>
            <a:r>
              <a:rPr lang="de-DE" dirty="0">
                <a:solidFill>
                  <a:srgbClr val="002060"/>
                </a:solidFill>
              </a:rPr>
              <a:t>„Die Soziale  Verantwortung“ (</a:t>
            </a:r>
            <a:r>
              <a:rPr lang="de-DE" i="1" dirty="0">
                <a:solidFill>
                  <a:srgbClr val="002060"/>
                </a:solidFill>
              </a:rPr>
              <a:t>SozVer</a:t>
            </a:r>
            <a:r>
              <a:rPr lang="de-DE" dirty="0">
                <a:solidFill>
                  <a:srgbClr val="002060"/>
                </a:solidFill>
              </a:rPr>
              <a:t>) </a:t>
            </a:r>
          </a:p>
          <a:p>
            <a:pPr marL="0" indent="0">
              <a:buNone/>
            </a:pPr>
            <a:endParaRPr lang="de-DE" sz="1000" dirty="0">
              <a:solidFill>
                <a:srgbClr val="002060"/>
              </a:solidFill>
            </a:endParaRPr>
          </a:p>
          <a:p>
            <a:r>
              <a:rPr lang="de-DE" dirty="0">
                <a:solidFill>
                  <a:srgbClr val="002060"/>
                </a:solidFill>
              </a:rPr>
              <a:t>Die Schulkonferenz hat dieses Element verpflichtend gemacht</a:t>
            </a:r>
          </a:p>
          <a:p>
            <a:pPr marL="0" indent="0">
              <a:buNone/>
            </a:pPr>
            <a:endParaRPr lang="de-DE" sz="1000" dirty="0">
              <a:solidFill>
                <a:srgbClr val="002060"/>
              </a:solidFill>
            </a:endParaRPr>
          </a:p>
          <a:p>
            <a:r>
              <a:rPr lang="de-DE" b="1" dirty="0">
                <a:solidFill>
                  <a:srgbClr val="002060"/>
                </a:solidFill>
              </a:rPr>
              <a:t>Alle </a:t>
            </a:r>
            <a:r>
              <a:rPr lang="de-DE" b="1" dirty="0" err="1">
                <a:solidFill>
                  <a:srgbClr val="002060"/>
                </a:solidFill>
              </a:rPr>
              <a:t>SuS</a:t>
            </a:r>
            <a:r>
              <a:rPr lang="de-DE" b="1" dirty="0">
                <a:solidFill>
                  <a:srgbClr val="002060"/>
                </a:solidFill>
              </a:rPr>
              <a:t> verpflichten sich </a:t>
            </a:r>
            <a:r>
              <a:rPr lang="de-DE" dirty="0">
                <a:solidFill>
                  <a:srgbClr val="002060"/>
                </a:solidFill>
              </a:rPr>
              <a:t>dabei, einen sozialen Dienst zu verrichten, d.h. Schüler engagieren sich ehrenamtlich – und damit nicht bezahlt - vor Ort </a:t>
            </a:r>
          </a:p>
          <a:p>
            <a:pPr marL="0" indent="0">
              <a:buNone/>
            </a:pPr>
            <a:endParaRPr lang="de-DE" sz="1000" dirty="0">
              <a:solidFill>
                <a:srgbClr val="002060"/>
              </a:solidFill>
            </a:endParaRPr>
          </a:p>
          <a:p>
            <a:pPr lvl="1"/>
            <a:r>
              <a:rPr lang="de-DE" sz="2400" dirty="0">
                <a:solidFill>
                  <a:srgbClr val="002060"/>
                </a:solidFill>
              </a:rPr>
              <a:t>Sie setzen sich für andere und das Gemeinwohl ein - engagieren sich für ihre Mitmenschen sowie für Tiere und im Umweltschutz</a:t>
            </a:r>
            <a:endParaRPr lang="de-DE" b="1" dirty="0">
              <a:solidFill>
                <a:srgbClr val="002060"/>
              </a:solidFill>
            </a:endParaRPr>
          </a:p>
        </p:txBody>
      </p:sp>
    </p:spTree>
    <p:extLst>
      <p:ext uri="{BB962C8B-B14F-4D97-AF65-F5344CB8AC3E}">
        <p14:creationId xmlns:p14="http://schemas.microsoft.com/office/powerpoint/2010/main" val="20312267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Soziale Verantwortung</a:t>
            </a:r>
            <a:br>
              <a:rPr lang="de-DE" dirty="0"/>
            </a:br>
            <a:r>
              <a:rPr lang="de-DE" sz="4400" dirty="0"/>
              <a:t>Ziel</a:t>
            </a:r>
            <a:endParaRPr lang="de-DE" dirty="0"/>
          </a:p>
        </p:txBody>
      </p:sp>
      <p:sp>
        <p:nvSpPr>
          <p:cNvPr id="3" name="Inhaltsplatzhalter 2"/>
          <p:cNvSpPr>
            <a:spLocks noGrp="1"/>
          </p:cNvSpPr>
          <p:nvPr>
            <p:ph idx="1"/>
          </p:nvPr>
        </p:nvSpPr>
        <p:spPr>
          <a:xfrm>
            <a:off x="107504" y="1600200"/>
            <a:ext cx="9036496" cy="5069160"/>
          </a:xfrm>
        </p:spPr>
        <p:txBody>
          <a:bodyPr>
            <a:noAutofit/>
          </a:bodyPr>
          <a:lstStyle/>
          <a:p>
            <a:pPr marL="0" indent="0">
              <a:buNone/>
            </a:pPr>
            <a:endParaRPr lang="de-DE" sz="2600" b="1" dirty="0"/>
          </a:p>
          <a:p>
            <a:pPr>
              <a:lnSpc>
                <a:spcPct val="150000"/>
              </a:lnSpc>
            </a:pPr>
            <a:r>
              <a:rPr lang="de-DE" sz="2600" dirty="0">
                <a:solidFill>
                  <a:srgbClr val="002060"/>
                </a:solidFill>
              </a:rPr>
              <a:t>Eine höhere </a:t>
            </a:r>
            <a:r>
              <a:rPr lang="de-DE" sz="2600" b="1" dirty="0">
                <a:solidFill>
                  <a:srgbClr val="002060"/>
                </a:solidFill>
              </a:rPr>
              <a:t>soziale Kompetenz </a:t>
            </a:r>
            <a:r>
              <a:rPr lang="de-DE" sz="2600" dirty="0">
                <a:solidFill>
                  <a:srgbClr val="002060"/>
                </a:solidFill>
              </a:rPr>
              <a:t>(Teamfähigkeit, Fähigkeit zur Empathie, Kooperation, Rücksichtnahme, Kritikfähigkeit) erwerben</a:t>
            </a:r>
          </a:p>
          <a:p>
            <a:pPr marL="0" indent="0">
              <a:lnSpc>
                <a:spcPct val="150000"/>
              </a:lnSpc>
              <a:buNone/>
            </a:pPr>
            <a:endParaRPr lang="de-DE" sz="1000" dirty="0">
              <a:solidFill>
                <a:srgbClr val="002060"/>
              </a:solidFill>
            </a:endParaRPr>
          </a:p>
          <a:p>
            <a:pPr>
              <a:lnSpc>
                <a:spcPct val="150000"/>
              </a:lnSpc>
            </a:pPr>
            <a:endParaRPr lang="de-DE" sz="1000" dirty="0">
              <a:solidFill>
                <a:srgbClr val="002060"/>
              </a:solidFill>
            </a:endParaRPr>
          </a:p>
          <a:p>
            <a:pPr>
              <a:lnSpc>
                <a:spcPct val="150000"/>
              </a:lnSpc>
            </a:pPr>
            <a:r>
              <a:rPr lang="de-DE" sz="2600" b="1" dirty="0">
                <a:solidFill>
                  <a:srgbClr val="002060"/>
                </a:solidFill>
              </a:rPr>
              <a:t>Tugenden</a:t>
            </a:r>
            <a:r>
              <a:rPr lang="de-DE" sz="2600" dirty="0">
                <a:solidFill>
                  <a:srgbClr val="002060"/>
                </a:solidFill>
              </a:rPr>
              <a:t> wie Selbständigkeit, Zuverlässigkeit, Pünktlichkeit sowie Steigerung des Selbstwertgefühls erwerben und Ausdauer beweisen</a:t>
            </a:r>
          </a:p>
        </p:txBody>
      </p:sp>
    </p:spTree>
    <p:extLst>
      <p:ext uri="{BB962C8B-B14F-4D97-AF65-F5344CB8AC3E}">
        <p14:creationId xmlns:p14="http://schemas.microsoft.com/office/powerpoint/2010/main" val="13817063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9188" y="28803"/>
            <a:ext cx="8229600" cy="1123528"/>
          </a:xfrm>
        </p:spPr>
        <p:txBody>
          <a:bodyPr/>
          <a:lstStyle/>
          <a:p>
            <a:r>
              <a:rPr lang="de-DE" dirty="0"/>
              <a:t>Soziale Dienste</a:t>
            </a:r>
          </a:p>
        </p:txBody>
      </p:sp>
      <p:sp>
        <p:nvSpPr>
          <p:cNvPr id="3" name="Inhaltsplatzhalter 2"/>
          <p:cNvSpPr>
            <a:spLocks noGrp="1"/>
          </p:cNvSpPr>
          <p:nvPr>
            <p:ph idx="1"/>
          </p:nvPr>
        </p:nvSpPr>
        <p:spPr>
          <a:xfrm>
            <a:off x="1979712" y="1268760"/>
            <a:ext cx="6203032" cy="5157191"/>
          </a:xfrm>
        </p:spPr>
        <p:txBody>
          <a:bodyPr>
            <a:normAutofit/>
          </a:bodyPr>
          <a:lstStyle/>
          <a:p>
            <a:endParaRPr lang="de-DE" dirty="0"/>
          </a:p>
          <a:p>
            <a:r>
              <a:rPr lang="de-DE" sz="4400" dirty="0">
                <a:solidFill>
                  <a:srgbClr val="002060"/>
                </a:solidFill>
              </a:rPr>
              <a:t>Externe Dienste</a:t>
            </a:r>
          </a:p>
          <a:p>
            <a:pPr marL="0" indent="0">
              <a:buNone/>
            </a:pPr>
            <a:endParaRPr lang="de-DE" sz="1400" dirty="0">
              <a:solidFill>
                <a:srgbClr val="002060"/>
              </a:solidFill>
            </a:endParaRPr>
          </a:p>
          <a:p>
            <a:r>
              <a:rPr lang="de-DE" sz="4400" dirty="0">
                <a:solidFill>
                  <a:srgbClr val="002060"/>
                </a:solidFill>
              </a:rPr>
              <a:t>Interne Dienste</a:t>
            </a:r>
          </a:p>
          <a:p>
            <a:endParaRPr lang="de-DE" sz="1400" dirty="0">
              <a:solidFill>
                <a:srgbClr val="002060"/>
              </a:solidFill>
            </a:endParaRPr>
          </a:p>
          <a:p>
            <a:r>
              <a:rPr lang="de-DE" sz="4400" dirty="0">
                <a:solidFill>
                  <a:srgbClr val="002060"/>
                </a:solidFill>
              </a:rPr>
              <a:t>Steuergruppe</a:t>
            </a:r>
          </a:p>
        </p:txBody>
      </p:sp>
    </p:spTree>
    <p:extLst>
      <p:ext uri="{BB962C8B-B14F-4D97-AF65-F5344CB8AC3E}">
        <p14:creationId xmlns:p14="http://schemas.microsoft.com/office/powerpoint/2010/main" val="25392640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1196752"/>
          </a:xfrm>
        </p:spPr>
        <p:txBody>
          <a:bodyPr/>
          <a:lstStyle/>
          <a:p>
            <a:r>
              <a:rPr lang="de-DE" sz="5000" dirty="0"/>
              <a:t>Externe Dienste</a:t>
            </a:r>
          </a:p>
        </p:txBody>
      </p:sp>
      <p:sp>
        <p:nvSpPr>
          <p:cNvPr id="3" name="Inhaltsplatzhalter 2"/>
          <p:cNvSpPr>
            <a:spLocks noGrp="1"/>
          </p:cNvSpPr>
          <p:nvPr>
            <p:ph idx="1"/>
          </p:nvPr>
        </p:nvSpPr>
        <p:spPr>
          <a:xfrm>
            <a:off x="395536" y="1196752"/>
            <a:ext cx="8568952" cy="5544616"/>
          </a:xfrm>
        </p:spPr>
        <p:txBody>
          <a:bodyPr>
            <a:normAutofit fontScale="92500" lnSpcReduction="10000"/>
          </a:bodyPr>
          <a:lstStyle/>
          <a:p>
            <a:r>
              <a:rPr lang="de-DE" sz="2800" b="1" dirty="0">
                <a:solidFill>
                  <a:srgbClr val="002060"/>
                </a:solidFill>
              </a:rPr>
              <a:t>Dienste außerhalb der Schule</a:t>
            </a:r>
            <a:r>
              <a:rPr lang="de-DE" b="1" dirty="0">
                <a:solidFill>
                  <a:srgbClr val="002060"/>
                </a:solidFill>
              </a:rPr>
              <a:t>:</a:t>
            </a:r>
          </a:p>
          <a:p>
            <a:pPr lvl="1"/>
            <a:r>
              <a:rPr lang="de-DE" sz="2600" dirty="0">
                <a:solidFill>
                  <a:srgbClr val="002060"/>
                </a:solidFill>
              </a:rPr>
              <a:t>Altenheim/ Seniorenheim</a:t>
            </a:r>
          </a:p>
          <a:p>
            <a:pPr lvl="1"/>
            <a:r>
              <a:rPr lang="de-DE" sz="2600" dirty="0">
                <a:solidFill>
                  <a:srgbClr val="002060"/>
                </a:solidFill>
              </a:rPr>
              <a:t> Kindergarten/ Kindertagesstätte</a:t>
            </a:r>
          </a:p>
          <a:p>
            <a:pPr lvl="1"/>
            <a:r>
              <a:rPr lang="de-DE" sz="2600" dirty="0">
                <a:solidFill>
                  <a:srgbClr val="002060"/>
                </a:solidFill>
              </a:rPr>
              <a:t>Ogata an Grundschulen</a:t>
            </a:r>
          </a:p>
          <a:p>
            <a:pPr lvl="1"/>
            <a:r>
              <a:rPr lang="de-DE" sz="2600" dirty="0">
                <a:solidFill>
                  <a:srgbClr val="002060"/>
                </a:solidFill>
              </a:rPr>
              <a:t>Tierheim</a:t>
            </a:r>
          </a:p>
          <a:p>
            <a:pPr lvl="1"/>
            <a:r>
              <a:rPr lang="de-DE" sz="2600" dirty="0" smtClean="0">
                <a:solidFill>
                  <a:srgbClr val="002060"/>
                </a:solidFill>
              </a:rPr>
              <a:t>Therapiezentrum/ Therapiereiten</a:t>
            </a:r>
            <a:endParaRPr lang="de-DE" sz="2600" dirty="0">
              <a:solidFill>
                <a:srgbClr val="002060"/>
              </a:solidFill>
            </a:endParaRPr>
          </a:p>
          <a:p>
            <a:pPr lvl="1"/>
            <a:r>
              <a:rPr lang="de-DE" sz="2600" dirty="0">
                <a:solidFill>
                  <a:srgbClr val="002060"/>
                </a:solidFill>
              </a:rPr>
              <a:t>(Pfarr-)Bücherei</a:t>
            </a:r>
          </a:p>
          <a:p>
            <a:pPr lvl="1"/>
            <a:r>
              <a:rPr lang="de-DE" sz="2600" dirty="0">
                <a:solidFill>
                  <a:srgbClr val="002060"/>
                </a:solidFill>
              </a:rPr>
              <a:t>Familientagesstätte</a:t>
            </a:r>
          </a:p>
          <a:p>
            <a:pPr lvl="1"/>
            <a:r>
              <a:rPr lang="de-DE" sz="2600" dirty="0">
                <a:solidFill>
                  <a:srgbClr val="002060"/>
                </a:solidFill>
              </a:rPr>
              <a:t>Jugendtreff/ </a:t>
            </a:r>
            <a:r>
              <a:rPr lang="de-DE" sz="2600" dirty="0" smtClean="0">
                <a:solidFill>
                  <a:srgbClr val="002060"/>
                </a:solidFill>
              </a:rPr>
              <a:t>Jugendzentrum (GOT)</a:t>
            </a:r>
            <a:endParaRPr lang="de-DE" sz="2600" dirty="0">
              <a:solidFill>
                <a:srgbClr val="002060"/>
              </a:solidFill>
            </a:endParaRPr>
          </a:p>
          <a:p>
            <a:pPr lvl="1"/>
            <a:r>
              <a:rPr lang="de-DE" sz="2600" dirty="0">
                <a:solidFill>
                  <a:srgbClr val="002060"/>
                </a:solidFill>
              </a:rPr>
              <a:t>Sportvereine (Fußball, Schwimmen, Turnen)</a:t>
            </a:r>
          </a:p>
          <a:p>
            <a:pPr lvl="1"/>
            <a:r>
              <a:rPr lang="de-DE" sz="2600" dirty="0">
                <a:solidFill>
                  <a:srgbClr val="002060"/>
                </a:solidFill>
              </a:rPr>
              <a:t>THW/ Feuerwehr</a:t>
            </a:r>
          </a:p>
          <a:p>
            <a:pPr lvl="1"/>
            <a:r>
              <a:rPr lang="de-DE" sz="2600" dirty="0">
                <a:solidFill>
                  <a:srgbClr val="002060"/>
                </a:solidFill>
              </a:rPr>
              <a:t>Caritas/ </a:t>
            </a:r>
            <a:r>
              <a:rPr lang="de-DE" sz="2600" dirty="0" smtClean="0">
                <a:solidFill>
                  <a:srgbClr val="002060"/>
                </a:solidFill>
              </a:rPr>
              <a:t>Tafel</a:t>
            </a:r>
          </a:p>
          <a:p>
            <a:pPr lvl="1"/>
            <a:r>
              <a:rPr lang="de-DE" sz="2600" dirty="0" smtClean="0">
                <a:solidFill>
                  <a:srgbClr val="002060"/>
                </a:solidFill>
              </a:rPr>
              <a:t>Schneckenhaus</a:t>
            </a:r>
            <a:endParaRPr lang="de-DE" sz="2600" dirty="0">
              <a:solidFill>
                <a:srgbClr val="002060"/>
              </a:solidFill>
            </a:endParaRPr>
          </a:p>
          <a:p>
            <a:pPr lvl="1"/>
            <a:endParaRPr lang="de-DE" dirty="0"/>
          </a:p>
          <a:p>
            <a:pPr lvl="1"/>
            <a:endParaRPr lang="de-DE" dirty="0"/>
          </a:p>
          <a:p>
            <a:pPr lvl="1"/>
            <a:endParaRPr lang="de-DE" dirty="0"/>
          </a:p>
          <a:p>
            <a:endParaRPr lang="de-DE" dirty="0"/>
          </a:p>
        </p:txBody>
      </p:sp>
    </p:spTree>
    <p:extLst>
      <p:ext uri="{BB962C8B-B14F-4D97-AF65-F5344CB8AC3E}">
        <p14:creationId xmlns:p14="http://schemas.microsoft.com/office/powerpoint/2010/main" val="17893940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23529"/>
            <a:ext cx="8229600" cy="1051520"/>
          </a:xfrm>
        </p:spPr>
        <p:txBody>
          <a:bodyPr/>
          <a:lstStyle/>
          <a:p>
            <a:r>
              <a:rPr lang="de-DE" dirty="0"/>
              <a:t>Interne Dienste</a:t>
            </a:r>
          </a:p>
        </p:txBody>
      </p:sp>
      <p:sp>
        <p:nvSpPr>
          <p:cNvPr id="3" name="Inhaltsplatzhalter 2"/>
          <p:cNvSpPr>
            <a:spLocks noGrp="1"/>
          </p:cNvSpPr>
          <p:nvPr>
            <p:ph idx="1"/>
          </p:nvPr>
        </p:nvSpPr>
        <p:spPr>
          <a:xfrm>
            <a:off x="-1188640" y="1080120"/>
            <a:ext cx="10081120" cy="5805264"/>
          </a:xfrm>
        </p:spPr>
        <p:txBody>
          <a:bodyPr>
            <a:normAutofit/>
          </a:bodyPr>
          <a:lstStyle/>
          <a:p>
            <a:pPr lvl="4"/>
            <a:r>
              <a:rPr lang="de-DE" sz="3600" b="1" dirty="0">
                <a:solidFill>
                  <a:srgbClr val="002060"/>
                </a:solidFill>
              </a:rPr>
              <a:t>Dienste innerhalb der Schule</a:t>
            </a:r>
            <a:r>
              <a:rPr lang="de-DE" sz="3600" b="1" dirty="0" smtClean="0">
                <a:solidFill>
                  <a:srgbClr val="002060"/>
                </a:solidFill>
              </a:rPr>
              <a:t>:</a:t>
            </a:r>
            <a:endParaRPr lang="de-DE" sz="2900" dirty="0">
              <a:solidFill>
                <a:srgbClr val="002060"/>
              </a:solidFill>
            </a:endParaRPr>
          </a:p>
          <a:p>
            <a:pPr lvl="5"/>
            <a:r>
              <a:rPr lang="de-DE" sz="2900" dirty="0" smtClean="0">
                <a:solidFill>
                  <a:srgbClr val="002060"/>
                </a:solidFill>
              </a:rPr>
              <a:t>Schulmensahilfe </a:t>
            </a:r>
          </a:p>
          <a:p>
            <a:pPr lvl="5"/>
            <a:r>
              <a:rPr lang="de-DE" sz="2900" dirty="0" smtClean="0">
                <a:solidFill>
                  <a:srgbClr val="002060"/>
                </a:solidFill>
              </a:rPr>
              <a:t>Hausmeisterhilfe  </a:t>
            </a:r>
            <a:endParaRPr lang="de-DE" sz="2900" dirty="0">
              <a:solidFill>
                <a:srgbClr val="002060"/>
              </a:solidFill>
            </a:endParaRPr>
          </a:p>
          <a:p>
            <a:pPr lvl="5"/>
            <a:r>
              <a:rPr lang="de-DE" sz="2900" dirty="0" smtClean="0">
                <a:solidFill>
                  <a:srgbClr val="002060"/>
                </a:solidFill>
              </a:rPr>
              <a:t>Bücherdienst </a:t>
            </a:r>
            <a:endParaRPr lang="de-DE" sz="2900" dirty="0">
              <a:solidFill>
                <a:srgbClr val="002060"/>
              </a:solidFill>
            </a:endParaRPr>
          </a:p>
          <a:p>
            <a:pPr lvl="5"/>
            <a:r>
              <a:rPr lang="de-DE" sz="2900" dirty="0">
                <a:solidFill>
                  <a:srgbClr val="002060"/>
                </a:solidFill>
              </a:rPr>
              <a:t>Schulorchester/ </a:t>
            </a:r>
            <a:r>
              <a:rPr lang="de-DE" sz="2900" dirty="0" smtClean="0">
                <a:solidFill>
                  <a:srgbClr val="002060"/>
                </a:solidFill>
              </a:rPr>
              <a:t>Eltern-Lehrer-Schüler-Chor </a:t>
            </a:r>
            <a:endParaRPr lang="de-DE" sz="2900" dirty="0">
              <a:solidFill>
                <a:srgbClr val="002060"/>
              </a:solidFill>
            </a:endParaRPr>
          </a:p>
          <a:p>
            <a:pPr lvl="5"/>
            <a:r>
              <a:rPr lang="de-DE" sz="2900" dirty="0" err="1" smtClean="0">
                <a:solidFill>
                  <a:srgbClr val="002060"/>
                </a:solidFill>
              </a:rPr>
              <a:t>Forumtechnik</a:t>
            </a:r>
            <a:r>
              <a:rPr lang="de-DE" sz="2900" dirty="0" smtClean="0">
                <a:solidFill>
                  <a:srgbClr val="002060"/>
                </a:solidFill>
              </a:rPr>
              <a:t> </a:t>
            </a:r>
            <a:endParaRPr lang="de-DE" sz="2900" dirty="0">
              <a:solidFill>
                <a:srgbClr val="002060"/>
              </a:solidFill>
            </a:endParaRPr>
          </a:p>
          <a:p>
            <a:pPr lvl="5"/>
            <a:r>
              <a:rPr lang="de-DE" sz="2900" dirty="0" smtClean="0">
                <a:solidFill>
                  <a:srgbClr val="002060"/>
                </a:solidFill>
              </a:rPr>
              <a:t>Sporthelfer </a:t>
            </a:r>
            <a:endParaRPr lang="de-DE" sz="2900" dirty="0">
              <a:solidFill>
                <a:srgbClr val="002060"/>
              </a:solidFill>
            </a:endParaRPr>
          </a:p>
          <a:p>
            <a:pPr lvl="5"/>
            <a:r>
              <a:rPr lang="de-DE" sz="2900" dirty="0" smtClean="0">
                <a:solidFill>
                  <a:srgbClr val="002060"/>
                </a:solidFill>
              </a:rPr>
              <a:t>Schulsanitäter  </a:t>
            </a:r>
          </a:p>
          <a:p>
            <a:pPr lvl="5"/>
            <a:r>
              <a:rPr lang="de-DE" sz="2900" dirty="0" smtClean="0">
                <a:solidFill>
                  <a:srgbClr val="002060"/>
                </a:solidFill>
              </a:rPr>
              <a:t>AG (Hilfe): Garten / Schule mit </a:t>
            </a:r>
            <a:r>
              <a:rPr lang="de-DE" sz="2900" smtClean="0">
                <a:solidFill>
                  <a:srgbClr val="002060"/>
                </a:solidFill>
              </a:rPr>
              <a:t>Courage </a:t>
            </a:r>
          </a:p>
          <a:p>
            <a:pPr marL="2286000" lvl="5" indent="0">
              <a:buNone/>
            </a:pPr>
            <a:endParaRPr lang="de-DE" sz="2900" smtClean="0">
              <a:solidFill>
                <a:srgbClr val="002060"/>
              </a:solidFill>
            </a:endParaRPr>
          </a:p>
          <a:p>
            <a:pPr lvl="1"/>
            <a:endParaRPr lang="de-DE" sz="2200" dirty="0"/>
          </a:p>
          <a:p>
            <a:endParaRPr lang="de-DE" dirty="0"/>
          </a:p>
        </p:txBody>
      </p:sp>
    </p:spTree>
    <p:extLst>
      <p:ext uri="{BB962C8B-B14F-4D97-AF65-F5344CB8AC3E}">
        <p14:creationId xmlns:p14="http://schemas.microsoft.com/office/powerpoint/2010/main" val="26804517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4400" dirty="0"/>
              <a:t>Besonderheiten: Interne Dienste</a:t>
            </a:r>
            <a:br>
              <a:rPr lang="de-DE" sz="4400" dirty="0"/>
            </a:br>
            <a:r>
              <a:rPr lang="de-DE" sz="4400" dirty="0"/>
              <a:t>Forumtechnik</a:t>
            </a:r>
          </a:p>
        </p:txBody>
      </p:sp>
      <p:sp>
        <p:nvSpPr>
          <p:cNvPr id="3" name="Inhaltsplatzhalter 2"/>
          <p:cNvSpPr>
            <a:spLocks noGrp="1"/>
          </p:cNvSpPr>
          <p:nvPr>
            <p:ph idx="1"/>
          </p:nvPr>
        </p:nvSpPr>
        <p:spPr>
          <a:xfrm>
            <a:off x="467544" y="1772816"/>
            <a:ext cx="8229600" cy="4525963"/>
          </a:xfrm>
        </p:spPr>
        <p:txBody>
          <a:bodyPr>
            <a:normAutofit/>
          </a:bodyPr>
          <a:lstStyle/>
          <a:p>
            <a:r>
              <a:rPr lang="de-DE" sz="2800" b="1" dirty="0">
                <a:solidFill>
                  <a:srgbClr val="002060"/>
                </a:solidFill>
              </a:rPr>
              <a:t>Anfrage</a:t>
            </a:r>
            <a:r>
              <a:rPr lang="de-DE" sz="2800" dirty="0">
                <a:solidFill>
                  <a:srgbClr val="002060"/>
                </a:solidFill>
              </a:rPr>
              <a:t> bei Fr. </a:t>
            </a:r>
            <a:r>
              <a:rPr lang="de-DE" sz="2800" b="1" dirty="0" err="1" smtClean="0">
                <a:solidFill>
                  <a:srgbClr val="002060"/>
                </a:solidFill>
              </a:rPr>
              <a:t>Hatipler</a:t>
            </a:r>
            <a:r>
              <a:rPr lang="de-DE" sz="2800" b="1" dirty="0" smtClean="0">
                <a:solidFill>
                  <a:srgbClr val="002060"/>
                </a:solidFill>
              </a:rPr>
              <a:t>/ </a:t>
            </a:r>
            <a:r>
              <a:rPr lang="de-DE" sz="2800" b="1" dirty="0" err="1" smtClean="0">
                <a:solidFill>
                  <a:srgbClr val="002060"/>
                </a:solidFill>
              </a:rPr>
              <a:t>Stenten</a:t>
            </a:r>
            <a:endParaRPr lang="de-DE" sz="2800" b="1" dirty="0">
              <a:solidFill>
                <a:srgbClr val="002060"/>
              </a:solidFill>
            </a:endParaRPr>
          </a:p>
          <a:p>
            <a:endParaRPr lang="de-DE" sz="1000" dirty="0">
              <a:solidFill>
                <a:srgbClr val="002060"/>
              </a:solidFill>
            </a:endParaRPr>
          </a:p>
          <a:p>
            <a:r>
              <a:rPr lang="de-DE" sz="2800" u="sng" dirty="0">
                <a:solidFill>
                  <a:srgbClr val="002060"/>
                </a:solidFill>
              </a:rPr>
              <a:t>gewünscht</a:t>
            </a:r>
            <a:r>
              <a:rPr lang="de-DE" sz="2800" dirty="0">
                <a:solidFill>
                  <a:srgbClr val="002060"/>
                </a:solidFill>
              </a:rPr>
              <a:t>: Jungen + Mädchen (die sich durchsetzen können)</a:t>
            </a:r>
          </a:p>
          <a:p>
            <a:pPr marL="0" indent="0">
              <a:buNone/>
            </a:pPr>
            <a:endParaRPr lang="de-DE" sz="1000" dirty="0">
              <a:solidFill>
                <a:srgbClr val="002060"/>
              </a:solidFill>
            </a:endParaRPr>
          </a:p>
          <a:p>
            <a:r>
              <a:rPr lang="de-DE" sz="2800" u="sng" dirty="0">
                <a:solidFill>
                  <a:srgbClr val="002060"/>
                </a:solidFill>
              </a:rPr>
              <a:t>Bedingungen</a:t>
            </a:r>
            <a:r>
              <a:rPr lang="de-DE" sz="2800" dirty="0">
                <a:solidFill>
                  <a:srgbClr val="002060"/>
                </a:solidFill>
              </a:rPr>
              <a:t>: gutes Arbeits- und Lernverhalten, Zuverlässigkeit, technisches Verständnis + Kommunikationsfähigkeit </a:t>
            </a:r>
          </a:p>
          <a:p>
            <a:pPr marL="0" indent="0">
              <a:buNone/>
            </a:pPr>
            <a:endParaRPr lang="de-DE" sz="2800" dirty="0">
              <a:solidFill>
                <a:srgbClr val="002060"/>
              </a:solidFill>
            </a:endParaRPr>
          </a:p>
          <a:p>
            <a:endParaRPr lang="de-DE" dirty="0"/>
          </a:p>
        </p:txBody>
      </p:sp>
    </p:spTree>
    <p:extLst>
      <p:ext uri="{BB962C8B-B14F-4D97-AF65-F5344CB8AC3E}">
        <p14:creationId xmlns:p14="http://schemas.microsoft.com/office/powerpoint/2010/main" val="7881820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4400" dirty="0"/>
              <a:t>Besonderheiten: Interne Dienste</a:t>
            </a:r>
            <a:r>
              <a:rPr lang="de-DE" dirty="0"/>
              <a:t/>
            </a:r>
            <a:br>
              <a:rPr lang="de-DE" dirty="0"/>
            </a:br>
            <a:r>
              <a:rPr lang="de-DE" sz="4000" dirty="0"/>
              <a:t>Sporthelfer</a:t>
            </a:r>
            <a:endParaRPr lang="de-DE" dirty="0"/>
          </a:p>
        </p:txBody>
      </p:sp>
      <p:sp>
        <p:nvSpPr>
          <p:cNvPr id="3" name="Inhaltsplatzhalter 2"/>
          <p:cNvSpPr>
            <a:spLocks noGrp="1"/>
          </p:cNvSpPr>
          <p:nvPr>
            <p:ph idx="1"/>
          </p:nvPr>
        </p:nvSpPr>
        <p:spPr>
          <a:xfrm>
            <a:off x="457200" y="1600200"/>
            <a:ext cx="8229600" cy="4925144"/>
          </a:xfrm>
        </p:spPr>
        <p:txBody>
          <a:bodyPr>
            <a:normAutofit fontScale="92500" lnSpcReduction="10000"/>
          </a:bodyPr>
          <a:lstStyle/>
          <a:p>
            <a:r>
              <a:rPr lang="de-DE" sz="2200" b="1" dirty="0">
                <a:solidFill>
                  <a:srgbClr val="002060"/>
                </a:solidFill>
              </a:rPr>
              <a:t>Anmeldung</a:t>
            </a:r>
            <a:r>
              <a:rPr lang="de-DE" sz="2200" dirty="0">
                <a:solidFill>
                  <a:srgbClr val="002060"/>
                </a:solidFill>
              </a:rPr>
              <a:t> verbindlich schon am Ende der 7 bei Herrn </a:t>
            </a:r>
            <a:r>
              <a:rPr lang="de-DE" sz="2200" b="1" dirty="0" smtClean="0">
                <a:solidFill>
                  <a:srgbClr val="002060"/>
                </a:solidFill>
              </a:rPr>
              <a:t>Hübner/ </a:t>
            </a:r>
            <a:r>
              <a:rPr lang="de-DE" sz="2200" b="1" dirty="0" err="1" smtClean="0">
                <a:solidFill>
                  <a:srgbClr val="002060"/>
                </a:solidFill>
              </a:rPr>
              <a:t>Mölders</a:t>
            </a:r>
            <a:endParaRPr lang="de-DE" sz="2200" b="1" dirty="0">
              <a:solidFill>
                <a:srgbClr val="002060"/>
              </a:solidFill>
            </a:endParaRPr>
          </a:p>
          <a:p>
            <a:r>
              <a:rPr lang="de-DE" sz="2200" dirty="0">
                <a:solidFill>
                  <a:srgbClr val="002060"/>
                </a:solidFill>
              </a:rPr>
              <a:t>1. Schuljahr: </a:t>
            </a:r>
            <a:r>
              <a:rPr lang="de-DE" sz="2200" b="1" dirty="0">
                <a:solidFill>
                  <a:srgbClr val="002060"/>
                </a:solidFill>
              </a:rPr>
              <a:t>Ausbildung</a:t>
            </a:r>
            <a:r>
              <a:rPr lang="de-DE" sz="2200" dirty="0">
                <a:solidFill>
                  <a:srgbClr val="002060"/>
                </a:solidFill>
              </a:rPr>
              <a:t> zum Sporthelfer</a:t>
            </a:r>
          </a:p>
          <a:p>
            <a:pPr lvl="1"/>
            <a:r>
              <a:rPr lang="de-DE" dirty="0">
                <a:solidFill>
                  <a:srgbClr val="002060"/>
                </a:solidFill>
              </a:rPr>
              <a:t>Wöchentliche Ausbildung an der Schule </a:t>
            </a:r>
          </a:p>
          <a:p>
            <a:pPr lvl="1"/>
            <a:r>
              <a:rPr lang="de-DE" b="1" dirty="0">
                <a:solidFill>
                  <a:srgbClr val="002060"/>
                </a:solidFill>
              </a:rPr>
              <a:t>Sporthelferseminar</a:t>
            </a:r>
            <a:r>
              <a:rPr lang="de-DE" dirty="0">
                <a:solidFill>
                  <a:srgbClr val="002060"/>
                </a:solidFill>
              </a:rPr>
              <a:t>  - Kompaktveranstaltung in der Sportschule in Hennef (Abschluss der Ausbildung) – </a:t>
            </a:r>
            <a:r>
              <a:rPr lang="de-DE" b="1" dirty="0">
                <a:solidFill>
                  <a:srgbClr val="002060"/>
                </a:solidFill>
              </a:rPr>
              <a:t>kostenpflichtig</a:t>
            </a:r>
          </a:p>
          <a:p>
            <a:pPr lvl="2"/>
            <a:r>
              <a:rPr lang="de-DE" dirty="0">
                <a:solidFill>
                  <a:srgbClr val="002060"/>
                </a:solidFill>
              </a:rPr>
              <a:t>Praktische Elemente + theoretische Elemente</a:t>
            </a:r>
          </a:p>
          <a:p>
            <a:pPr lvl="2"/>
            <a:r>
              <a:rPr lang="de-DE" dirty="0">
                <a:solidFill>
                  <a:srgbClr val="002060"/>
                </a:solidFill>
              </a:rPr>
              <a:t>Inhalte: Turnierplanung und –</a:t>
            </a:r>
            <a:r>
              <a:rPr lang="de-DE" dirty="0" err="1">
                <a:solidFill>
                  <a:srgbClr val="002060"/>
                </a:solidFill>
              </a:rPr>
              <a:t>durchführung</a:t>
            </a:r>
            <a:r>
              <a:rPr lang="de-DE" dirty="0">
                <a:solidFill>
                  <a:srgbClr val="002060"/>
                </a:solidFill>
              </a:rPr>
              <a:t>, Organisation von Übungseinheiten, Leiten von Übungseinheiten, …</a:t>
            </a:r>
          </a:p>
          <a:p>
            <a:r>
              <a:rPr lang="de-DE" sz="2200" b="1" dirty="0">
                <a:solidFill>
                  <a:srgbClr val="002060"/>
                </a:solidFill>
              </a:rPr>
              <a:t>Aufgaben</a:t>
            </a:r>
            <a:r>
              <a:rPr lang="de-DE" sz="2200" dirty="0">
                <a:solidFill>
                  <a:srgbClr val="002060"/>
                </a:solidFill>
              </a:rPr>
              <a:t> der Sporthelfer: Helfen:</a:t>
            </a:r>
          </a:p>
          <a:p>
            <a:pPr lvl="1"/>
            <a:r>
              <a:rPr lang="de-DE" dirty="0">
                <a:solidFill>
                  <a:srgbClr val="002060"/>
                </a:solidFill>
              </a:rPr>
              <a:t>bei diversen Sportfesten (z.B. Spiel- und Sportfest (KKG)) auch bei Behindertensportfesten</a:t>
            </a:r>
          </a:p>
          <a:p>
            <a:pPr lvl="1"/>
            <a:r>
              <a:rPr lang="de-DE" dirty="0">
                <a:solidFill>
                  <a:srgbClr val="002060"/>
                </a:solidFill>
              </a:rPr>
              <a:t>beim Sponsorenlauf (KKG)</a:t>
            </a:r>
          </a:p>
          <a:p>
            <a:pPr lvl="1"/>
            <a:r>
              <a:rPr lang="de-DE" dirty="0">
                <a:solidFill>
                  <a:srgbClr val="002060"/>
                </a:solidFill>
              </a:rPr>
              <a:t>beim Tischtennis-Kreisfinale</a:t>
            </a:r>
          </a:p>
          <a:p>
            <a:r>
              <a:rPr lang="de-DE" sz="2200" dirty="0">
                <a:solidFill>
                  <a:srgbClr val="002060"/>
                </a:solidFill>
              </a:rPr>
              <a:t>2. Schuljahr: </a:t>
            </a:r>
          </a:p>
          <a:p>
            <a:pPr lvl="1"/>
            <a:r>
              <a:rPr lang="de-DE" dirty="0" smtClean="0">
                <a:solidFill>
                  <a:srgbClr val="002060"/>
                </a:solidFill>
              </a:rPr>
              <a:t>(offenes </a:t>
            </a:r>
            <a:r>
              <a:rPr lang="de-DE" dirty="0">
                <a:solidFill>
                  <a:srgbClr val="002060"/>
                </a:solidFill>
              </a:rPr>
              <a:t>P</a:t>
            </a:r>
            <a:r>
              <a:rPr lang="de-DE" dirty="0" smtClean="0">
                <a:solidFill>
                  <a:srgbClr val="002060"/>
                </a:solidFill>
              </a:rPr>
              <a:t>ausenangebot/ Spieleausleihe</a:t>
            </a:r>
            <a:r>
              <a:rPr lang="de-DE" dirty="0">
                <a:solidFill>
                  <a:srgbClr val="002060"/>
                </a:solidFill>
              </a:rPr>
              <a:t>)</a:t>
            </a:r>
          </a:p>
          <a:p>
            <a:pPr lvl="1"/>
            <a:r>
              <a:rPr lang="de-DE" dirty="0">
                <a:solidFill>
                  <a:srgbClr val="002060"/>
                </a:solidFill>
              </a:rPr>
              <a:t>AG</a:t>
            </a:r>
          </a:p>
          <a:p>
            <a:r>
              <a:rPr lang="de-DE" sz="2200" dirty="0">
                <a:solidFill>
                  <a:srgbClr val="002060"/>
                </a:solidFill>
              </a:rPr>
              <a:t>teilweise Sporthelferfortbildungen</a:t>
            </a:r>
          </a:p>
        </p:txBody>
      </p:sp>
    </p:spTree>
    <p:extLst>
      <p:ext uri="{BB962C8B-B14F-4D97-AF65-F5344CB8AC3E}">
        <p14:creationId xmlns:p14="http://schemas.microsoft.com/office/powerpoint/2010/main" val="33603702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4400" dirty="0"/>
              <a:t>Besonderheiten: Interne Dienste</a:t>
            </a:r>
            <a:r>
              <a:rPr lang="de-DE" dirty="0"/>
              <a:t/>
            </a:r>
            <a:br>
              <a:rPr lang="de-DE" dirty="0"/>
            </a:br>
            <a:r>
              <a:rPr lang="de-DE" sz="4000" dirty="0"/>
              <a:t>Schulsanitäter</a:t>
            </a:r>
            <a:endParaRPr lang="de-DE" dirty="0"/>
          </a:p>
        </p:txBody>
      </p:sp>
      <p:sp>
        <p:nvSpPr>
          <p:cNvPr id="3" name="Inhaltsplatzhalter 2"/>
          <p:cNvSpPr>
            <a:spLocks noGrp="1"/>
          </p:cNvSpPr>
          <p:nvPr>
            <p:ph idx="1"/>
          </p:nvPr>
        </p:nvSpPr>
        <p:spPr>
          <a:xfrm>
            <a:off x="467544" y="1700808"/>
            <a:ext cx="8229600" cy="4525963"/>
          </a:xfrm>
        </p:spPr>
        <p:txBody>
          <a:bodyPr>
            <a:noAutofit/>
          </a:bodyPr>
          <a:lstStyle/>
          <a:p>
            <a:r>
              <a:rPr lang="de-DE" sz="2800" b="1" dirty="0">
                <a:solidFill>
                  <a:srgbClr val="002060"/>
                </a:solidFill>
              </a:rPr>
              <a:t>Anmeldung</a:t>
            </a:r>
            <a:r>
              <a:rPr lang="de-DE" sz="2800" dirty="0">
                <a:solidFill>
                  <a:srgbClr val="002060"/>
                </a:solidFill>
              </a:rPr>
              <a:t> verbindlich schon am Ende des 7. Schuljahres bei Herrn </a:t>
            </a:r>
            <a:r>
              <a:rPr lang="de-DE" sz="2800" b="1" dirty="0">
                <a:solidFill>
                  <a:srgbClr val="002060"/>
                </a:solidFill>
              </a:rPr>
              <a:t>van </a:t>
            </a:r>
            <a:r>
              <a:rPr lang="de-DE" sz="2800" b="1" dirty="0" err="1">
                <a:solidFill>
                  <a:srgbClr val="002060"/>
                </a:solidFill>
              </a:rPr>
              <a:t>Beekum</a:t>
            </a:r>
            <a:r>
              <a:rPr lang="de-DE" sz="2800" dirty="0">
                <a:solidFill>
                  <a:srgbClr val="002060"/>
                </a:solidFill>
              </a:rPr>
              <a:t>!</a:t>
            </a:r>
          </a:p>
          <a:p>
            <a:pPr marL="0" indent="0">
              <a:buNone/>
            </a:pPr>
            <a:endParaRPr lang="de-DE" sz="1000" dirty="0">
              <a:solidFill>
                <a:srgbClr val="002060"/>
              </a:solidFill>
            </a:endParaRPr>
          </a:p>
          <a:p>
            <a:r>
              <a:rPr lang="de-DE" sz="2800" dirty="0">
                <a:solidFill>
                  <a:srgbClr val="002060"/>
                </a:solidFill>
              </a:rPr>
              <a:t>Beachte </a:t>
            </a:r>
            <a:r>
              <a:rPr lang="de-DE" sz="2800" b="1" dirty="0">
                <a:solidFill>
                  <a:srgbClr val="002060"/>
                </a:solidFill>
              </a:rPr>
              <a:t>Aushang</a:t>
            </a:r>
            <a:r>
              <a:rPr lang="de-DE" sz="2800" dirty="0">
                <a:solidFill>
                  <a:srgbClr val="002060"/>
                </a:solidFill>
              </a:rPr>
              <a:t>: 1. Treffen</a:t>
            </a:r>
          </a:p>
          <a:p>
            <a:pPr marL="0" indent="0">
              <a:buNone/>
            </a:pPr>
            <a:endParaRPr lang="de-DE" sz="1000" dirty="0">
              <a:solidFill>
                <a:srgbClr val="002060"/>
              </a:solidFill>
            </a:endParaRPr>
          </a:p>
          <a:p>
            <a:r>
              <a:rPr lang="de-DE" sz="2800" dirty="0">
                <a:solidFill>
                  <a:srgbClr val="002060"/>
                </a:solidFill>
              </a:rPr>
              <a:t>ca. 10 Leute</a:t>
            </a:r>
          </a:p>
          <a:p>
            <a:pPr marL="0" indent="0">
              <a:buNone/>
            </a:pPr>
            <a:endParaRPr lang="de-DE" sz="1000" dirty="0">
              <a:solidFill>
                <a:srgbClr val="002060"/>
              </a:solidFill>
            </a:endParaRPr>
          </a:p>
          <a:p>
            <a:r>
              <a:rPr lang="de-DE" sz="2800" u="sng" dirty="0">
                <a:solidFill>
                  <a:srgbClr val="002060"/>
                </a:solidFill>
              </a:rPr>
              <a:t>Pflicht</a:t>
            </a:r>
            <a:r>
              <a:rPr lang="de-DE" sz="2800" dirty="0">
                <a:solidFill>
                  <a:srgbClr val="002060"/>
                </a:solidFill>
              </a:rPr>
              <a:t>: </a:t>
            </a:r>
            <a:r>
              <a:rPr lang="de-DE" sz="2800" b="1" dirty="0">
                <a:solidFill>
                  <a:srgbClr val="002060"/>
                </a:solidFill>
              </a:rPr>
              <a:t>Erste Hilfe Schein </a:t>
            </a:r>
            <a:r>
              <a:rPr lang="de-DE" sz="2800" dirty="0">
                <a:solidFill>
                  <a:srgbClr val="002060"/>
                </a:solidFill>
              </a:rPr>
              <a:t>im 1. HJ (kostenfrei): intern oder extern</a:t>
            </a:r>
          </a:p>
          <a:p>
            <a:pPr lvl="1"/>
            <a:r>
              <a:rPr lang="de-DE" sz="2000" dirty="0">
                <a:solidFill>
                  <a:srgbClr val="002060"/>
                </a:solidFill>
              </a:rPr>
              <a:t>Vorteil: kann man auch für Mofa-Führerschein verwenden</a:t>
            </a:r>
          </a:p>
          <a:p>
            <a:pPr marL="457200" lvl="1" indent="0">
              <a:buNone/>
            </a:pPr>
            <a:endParaRPr lang="de-DE" sz="1000" dirty="0">
              <a:solidFill>
                <a:srgbClr val="002060"/>
              </a:solidFill>
            </a:endParaRPr>
          </a:p>
          <a:p>
            <a:r>
              <a:rPr lang="de-DE" sz="2800" u="sng" dirty="0">
                <a:solidFill>
                  <a:srgbClr val="002060"/>
                </a:solidFill>
              </a:rPr>
              <a:t>Bedingungen</a:t>
            </a:r>
            <a:r>
              <a:rPr lang="de-DE" sz="2800" dirty="0">
                <a:solidFill>
                  <a:srgbClr val="002060"/>
                </a:solidFill>
              </a:rPr>
              <a:t>: Zuverlässigkeit + gutes Arbeits- und Lernverhalten  (Sani Handy)</a:t>
            </a:r>
          </a:p>
        </p:txBody>
      </p:sp>
    </p:spTree>
    <p:extLst>
      <p:ext uri="{BB962C8B-B14F-4D97-AF65-F5344CB8AC3E}">
        <p14:creationId xmlns:p14="http://schemas.microsoft.com/office/powerpoint/2010/main" val="207906278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0</TotalTime>
  <Words>947</Words>
  <Application>Microsoft Office PowerPoint</Application>
  <PresentationFormat>Bildschirmpräsentation (4:3)</PresentationFormat>
  <Paragraphs>168</Paragraphs>
  <Slides>17</Slides>
  <Notes>12</Notes>
  <HiddenSlides>0</HiddenSlides>
  <MMClips>0</MMClips>
  <ScaleCrop>false</ScaleCrop>
  <HeadingPairs>
    <vt:vector size="4" baseType="variant">
      <vt:variant>
        <vt:lpstr>Design</vt:lpstr>
      </vt:variant>
      <vt:variant>
        <vt:i4>1</vt:i4>
      </vt:variant>
      <vt:variant>
        <vt:lpstr>Folientitel</vt:lpstr>
      </vt:variant>
      <vt:variant>
        <vt:i4>17</vt:i4>
      </vt:variant>
    </vt:vector>
  </HeadingPairs>
  <TitlesOfParts>
    <vt:vector size="18" baseType="lpstr">
      <vt:lpstr>Executive</vt:lpstr>
      <vt:lpstr>PowerPoint-Präsentation</vt:lpstr>
      <vt:lpstr>Soziale Verantwortung Stellenwert</vt:lpstr>
      <vt:lpstr>Soziale Verantwortung Ziel</vt:lpstr>
      <vt:lpstr>Soziale Dienste</vt:lpstr>
      <vt:lpstr>Externe Dienste</vt:lpstr>
      <vt:lpstr>Interne Dienste</vt:lpstr>
      <vt:lpstr>Besonderheiten: Interne Dienste Forumtechnik</vt:lpstr>
      <vt:lpstr>Besonderheiten: Interne Dienste Sporthelfer</vt:lpstr>
      <vt:lpstr>Besonderheiten: Interne Dienste Schulsanitäter</vt:lpstr>
      <vt:lpstr>Besonderheiten: Interne Dienste Leitung einer AG</vt:lpstr>
      <vt:lpstr>Steuergruppe</vt:lpstr>
      <vt:lpstr>Durchführung des Projektes</vt:lpstr>
      <vt:lpstr>Bescheinigungen</vt:lpstr>
      <vt:lpstr>Zeugnisbemerkung + Infoblatt zum Halbjahreszeugnis</vt:lpstr>
      <vt:lpstr>Best-Benotung</vt:lpstr>
      <vt:lpstr>Nicht-Wahrnehmen  der SozVer</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Daniela Quiram</dc:creator>
  <cp:lastModifiedBy>Windows User</cp:lastModifiedBy>
  <cp:revision>73</cp:revision>
  <cp:lastPrinted>2019-01-17T21:57:42Z</cp:lastPrinted>
  <dcterms:created xsi:type="dcterms:W3CDTF">2015-03-04T15:39:36Z</dcterms:created>
  <dcterms:modified xsi:type="dcterms:W3CDTF">2023-09-07T17:45:59Z</dcterms:modified>
</cp:coreProperties>
</file>